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354" r:id="rId6"/>
    <p:sldId id="355" r:id="rId7"/>
    <p:sldId id="261" r:id="rId8"/>
    <p:sldId id="356" r:id="rId9"/>
    <p:sldId id="357" r:id="rId10"/>
    <p:sldId id="488" r:id="rId11"/>
    <p:sldId id="489" r:id="rId12"/>
    <p:sldId id="258" r:id="rId13"/>
    <p:sldId id="490" r:id="rId14"/>
    <p:sldId id="492" r:id="rId15"/>
    <p:sldId id="494" r:id="rId16"/>
    <p:sldId id="323" r:id="rId17"/>
    <p:sldId id="496" r:id="rId18"/>
    <p:sldId id="495" r:id="rId19"/>
    <p:sldId id="497" r:id="rId20"/>
    <p:sldId id="491" r:id="rId21"/>
    <p:sldId id="321" r:id="rId22"/>
    <p:sldId id="322" r:id="rId23"/>
    <p:sldId id="318" r:id="rId24"/>
    <p:sldId id="317" r:id="rId25"/>
    <p:sldId id="324" r:id="rId26"/>
    <p:sldId id="327" r:id="rId27"/>
    <p:sldId id="329" r:id="rId28"/>
    <p:sldId id="328" r:id="rId29"/>
    <p:sldId id="326" r:id="rId30"/>
    <p:sldId id="330" r:id="rId31"/>
    <p:sldId id="331" r:id="rId32"/>
    <p:sldId id="325" r:id="rId33"/>
    <p:sldId id="270" r:id="rId34"/>
    <p:sldId id="271" r:id="rId35"/>
    <p:sldId id="264" r:id="rId36"/>
    <p:sldId id="273" r:id="rId37"/>
    <p:sldId id="276" r:id="rId38"/>
    <p:sldId id="339" r:id="rId39"/>
    <p:sldId id="340" r:id="rId40"/>
    <p:sldId id="274" r:id="rId41"/>
    <p:sldId id="334" r:id="rId42"/>
    <p:sldId id="335" r:id="rId43"/>
    <p:sldId id="336" r:id="rId44"/>
    <p:sldId id="337" r:id="rId45"/>
    <p:sldId id="338" r:id="rId46"/>
    <p:sldId id="332" r:id="rId47"/>
    <p:sldId id="333" r:id="rId48"/>
    <p:sldId id="275" r:id="rId49"/>
    <p:sldId id="279" r:id="rId50"/>
    <p:sldId id="280" r:id="rId51"/>
    <p:sldId id="281" r:id="rId52"/>
    <p:sldId id="283" r:id="rId53"/>
    <p:sldId id="288" r:id="rId54"/>
    <p:sldId id="348" r:id="rId55"/>
    <p:sldId id="347" r:id="rId56"/>
    <p:sldId id="349" r:id="rId57"/>
    <p:sldId id="350" r:id="rId58"/>
    <p:sldId id="351" r:id="rId59"/>
    <p:sldId id="352" r:id="rId60"/>
    <p:sldId id="342" r:id="rId61"/>
    <p:sldId id="341" r:id="rId62"/>
    <p:sldId id="289" r:id="rId63"/>
    <p:sldId id="290" r:id="rId64"/>
    <p:sldId id="291" r:id="rId65"/>
    <p:sldId id="292" r:id="rId66"/>
    <p:sldId id="293" r:id="rId67"/>
    <p:sldId id="319" r:id="rId68"/>
    <p:sldId id="353" r:id="rId69"/>
    <p:sldId id="294" r:id="rId70"/>
    <p:sldId id="310" r:id="rId71"/>
    <p:sldId id="311" r:id="rId72"/>
    <p:sldId id="312" r:id="rId73"/>
    <p:sldId id="314" r:id="rId74"/>
    <p:sldId id="313" r:id="rId75"/>
    <p:sldId id="316" r:id="rId76"/>
    <p:sldId id="315" r:id="rId77"/>
    <p:sldId id="284" r:id="rId78"/>
    <p:sldId id="296" r:id="rId79"/>
    <p:sldId id="297" r:id="rId80"/>
    <p:sldId id="302" r:id="rId81"/>
    <p:sldId id="303" r:id="rId82"/>
    <p:sldId id="304" r:id="rId83"/>
    <p:sldId id="305" r:id="rId84"/>
    <p:sldId id="306" r:id="rId85"/>
    <p:sldId id="300" r:id="rId86"/>
    <p:sldId id="309" r:id="rId87"/>
    <p:sldId id="308" r:id="rId8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776"/>
    <p:restoredTop sz="94637"/>
  </p:normalViewPr>
  <p:slideViewPr>
    <p:cSldViewPr snapToGrid="0" snapToObjects="1">
      <p:cViewPr varScale="1">
        <p:scale>
          <a:sx n="102" d="100"/>
          <a:sy n="102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2:40:4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4983 201 24575,'-92'0'0,"0"0"0,0 0 0,0 0 0,1 0 0,10 0 0,9 0 0,-4 0 0,-10 0 0,-9 0 0,7 0 0,22 0 0,7 0 0,-1 0 0,1 0 0,-2 0 0,1 0 0,-1 0 0,1 0 0,-1-7 0,1 5 0,-12-4 0,9 6 0,-19 0 0,19 0 0,-18-8 0,18 6 0,-18-5 0,18 7 0,-8 0 0,-1 0 0,9 0 0,-8 0 0,10 0 0,1 0 0,-1 0 0,1 0 0,-12 0 0,10 0 0,-9 0 0,0 0 0,8 7 0,-19 2 0,19 0 0,-9 5 0,1-5 0,8 6 0,-8 1 0,-1-8 0,9 6 0,-8-6 0,10 1 0,10 3 0,-7-4 0,17 5 0,-8 1 0,9-6 0,0 3 0,-9-2 0,7 4 0,-7 1 0,9-1 0,0 0 0,0 1 0,-9 0 0,8-1 0,-8 1 0,10 5 0,6-5 0,-4 4 0,4 1 0,1-6 0,-6 12 0,13-12 0,-13 12 0,14-7 0,-6 6 0,7-7 0,0 5 0,0-5 0,5 13 0,-4-5 0,3 5 0,-5 1 0,6-7 0,0 6 0,-5 11 0,9-14 0,-9 20 0,11-22 0,5 12 0,-3-12 0,9 5 0,-10 0 0,9-5 0,-4 5 0,6-7 0,0 0 0,0-1 0,0 1 0,0 0 0,0-1 0,0 1 0,0-1 0,5 1 0,2 0 0,4-1 0,0 1 0,1 0 0,-1-1 0,6 19 0,-4-14 0,4 13 0,-6-17 0,0-1 0,0 1 0,0-6 0,-1-2 0,0-6 0,-1 1 0,1-1 0,-1 1 0,1-5 0,-1-1 0,1 1 0,-1-4 0,1 7 0,5 3 0,2 6 0,7 13 0,-1-5 0,11 15 0,-7-7 0,16 11 0,4 9 0,1-5 0,5-1 0,-11-12 0,-3-9 0,1 0 0,-1 0 0,0 0 0,10 2 0,-7-1 0,16 3 0,-7-2 0,1 1 0,6 1 0,4 0 0,4 9 0,6-4 0,3 5 0,-13-9 0,9 0 0,-1 0 0,-7 0 0,8 1 0,0 0 0,-8-2 0,8 2 0,1-8 0,-9 5 0,19-11 0,-8 13 0,9-13-667,1 6 667,11 2 0,-7-7 0,-15-1 0,2-1 0,22 2 0,-23-6 0,0 0 0,14-4 0,-35 0 0,3-1 0,10-7 0,-1 0 0,32 14-678,-13-13 1,-1-2 677,2 6 0,7-6 0,3 0 0,-40 4 0,0 0 0,33-3 0,-2 0 0,-35 3 0,0 0 0,36-3 0,-2-2 0,4 1 0,-5 0 0,1 0 0,8 0 0,-24 0 0,3 0 0,-14 0 0,1 0 0,12 0 0,-1 0-385,-18 0 0,0 0 385,10 0 0,0 0 0,26 0-173,9 0 173,-14 0 0,14 0 0,-11 0-312,-32-3 0,2-2 312,10 0 0,-1-2 0,32-11 0,-10 4 0,1 0 0,-38 5 0,-1-1 0,26-3 0,0 0 337,-23 0 0,-3 0-337,48-7 0,-12-4 0,-11 8 764,-3 0-764,-12 1 181,2 0-181,-2-7 1330,-8 6-1330,-2-5 640,-9 8-640,-1-7 0,1 6 0,0-11 0,0 10 0,-8-9 0,5 10 0,-12-8 0,5 4 0,-7-5 0,-1 0 0,-5 7 0,-1-6 0,-1 1 0,-4 3 0,0-8 0,-7 15 0,-4-10 0,0 10 0,0-11 0,0 5 0,-6-13 0,-2-11 0,-11 0 0,-6-29 0,3 16 0,-10-28 0,6 8-563,-8-11 563,0 0 0,9 11 0,-7-8 0,15 28 0,-10 2 0,13 14 0,-2 19 0,10-3 0,-3 12 563,4 1-563,-5 3 0,1 2 0,-1 4 0,1-4 0,0 3 0,1-3 0,-1 0 0,4-1 0,-9-5 0,7 0 0,-14-1 0,4-5 0,-6-1 0,0-1 0,0-4 0,1 5 0,-1-1 0,-7-5 0,5 10 0,-13-12 0,13 7 0,-12-8 0,4 1 0,-7-2 0,-9-1 0,5-7 0,-18-6 0,7 1 0,-12-8 0,15 17 0,0-6 0,12 10 0,1 1 0,7 6 0,-6-4 0,13 5 0,-5-5 0,0 5 0,5-2 0,-6 2 0,1-6 0,5 2 0,-5-1 0,0 5 0,5-2 0,-5 2 0,0 0 0,5-2 0,-13 0 0,14 3 0,-32-12 0,19 8 0,-20-10 0,17 11 0,0 2 0,1 6 0,-1-6 0,1 4 0,7-3 0,-6 5 0,5 0 0,-16 6 0,7-5 0,-7 5 0,0-8 0,-2 1 0,0 0 0,-8-1 0,-3-1 0,0 8 0,-9-7 0,11 7 0,0 0 0,-1-6 0,-10 5 0,8 0 0,-9-5 0,12 12 0,-1-11 0,-10 11 0,-19-12 0,22 13 0,-17-6 0,44 7 0,-8 0 0,9 0 0,7 0 0,-4 0 0,12 0 0,-6 0 0,9 0 0,-9 0 0,7 0 0,-7-5 0,1 4 0,6-4 0,-7 5 0,8-6 0,-7 5 0,5-4 0,1 5 0,2-5 0,5 4 0,-13-4 0,5 0 0,-5 3 0,-10-8 0,13 9 0,-14-9 0,18 8 0,6-3 0,2 5 0,5 0 0,0 0 0,1-4 0,-1 3 0,-5-8 0,4 7 0,-18-9 0,10 10 0,-11-10 0,-1 10 0,7-9 0,-1 9 0,10-5 0,5 6 0,0 0 0,1 0 0,0 0 0,0 0 0,4 0 0,1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pi/user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google-cloud/understanding-the-container-storage-interface-csi-ddbeb966a3b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d.ws/hosted_files/kccnceu18/fb/CloudNativeCon%20EU%202018%20CSI%20Jie%20Yu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ontainer-storage-interface/spec" TargetMode="External"/><Relationship Id="rId2" Type="http://schemas.openxmlformats.org/officeDocument/2006/relationships/hyperlink" Target="https://kubernetes-csi.github.i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a_AzGv3Lm7A" TargetMode="External"/><Relationship Id="rId4" Type="http://schemas.openxmlformats.org/officeDocument/2006/relationships/hyperlink" Target="https://www.youtube.com/watch?v=ktwY1anKN58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kubernetes.io/blog/2018/10/09/introducing-volume-snapshot-alpha-for-kubernet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a_AzGv3Lm7A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4V-4yPSfN3U" TargetMode="Externa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99" b="14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 dirty="0">
                <a:solidFill>
                  <a:srgbClr val="FFFFFF"/>
                </a:solidFill>
                <a:ea typeface="Roboto Medium" panose="02000000000000000000" pitchFamily="2" charset="0"/>
              </a:rPr>
              <a:t>Java In </a:t>
            </a:r>
            <a:r>
              <a:rPr lang="pl-PL" sz="8000" dirty="0" err="1">
                <a:solidFill>
                  <a:srgbClr val="FFFFFF"/>
                </a:solidFill>
                <a:ea typeface="Roboto Medium" panose="02000000000000000000" pitchFamily="2" charset="0"/>
              </a:rPr>
              <a:t>Container</a:t>
            </a:r>
            <a:endParaRPr lang="pl-PL" sz="8000" dirty="0">
              <a:solidFill>
                <a:srgbClr val="FFFFFF"/>
              </a:solidFill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2292" y="1200152"/>
            <a:ext cx="2564206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3600" dirty="0">
                <a:solidFill>
                  <a:srgbClr val="FFFFFF"/>
                </a:solidFill>
                <a:latin typeface="+mj-lt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Demo Users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Run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8" y="410409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java -jar target/users-app-1.0.jar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3167" y="5850235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</a:t>
            </a:r>
            <a:r>
              <a:rPr lang="en-US" sz="2400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FE1A-52C1-1944-A220-B919BF0E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920" b="72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Dockerize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Users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App</a:t>
            </a:r>
            <a:endParaRPr lang="pl-PL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2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3A656-54D1-1A4B-ABEF-20B512E02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407"/>
            <a:ext cx="10515600" cy="32573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731D2E-C886-304E-BCB1-CDD30B186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28" y="0"/>
            <a:ext cx="7774412" cy="6878069"/>
          </a:xfrm>
        </p:spPr>
      </p:pic>
    </p:spTree>
    <p:extLst>
      <p:ext uri="{BB962C8B-B14F-4D97-AF65-F5344CB8AC3E}">
        <p14:creationId xmlns:p14="http://schemas.microsoft.com/office/powerpoint/2010/main" val="101834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very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first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5545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4321E-461C-0941-BA21-0927E1F0A2BB}"/>
              </a:ext>
            </a:extLst>
          </p:cNvPr>
          <p:cNvSpPr txBox="1"/>
          <p:nvPr/>
        </p:nvSpPr>
        <p:spPr>
          <a:xfrm>
            <a:off x="838199" y="4861659"/>
            <a:ext cx="10515599" cy="163121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#!/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/bin/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env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Running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770B-50E5-AF42-83BD-32BE15B595B9}"/>
              </a:ext>
            </a:extLst>
          </p:cNvPr>
          <p:cNvSpPr txBox="1"/>
          <p:nvPr/>
        </p:nvSpPr>
        <p:spPr>
          <a:xfrm>
            <a:off x="838199" y="4276884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And </a:t>
            </a:r>
            <a:r>
              <a:rPr lang="pl-PL" sz="3200" dirty="0" err="1">
                <a:solidFill>
                  <a:schemeClr val="bg1"/>
                </a:solidFill>
              </a:rPr>
              <a:t>run.sh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58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3AAD2-C7D6-D04A-9D85-898D60EE1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Let’s get ready for rumble!</a:t>
            </a:r>
          </a:p>
        </p:txBody>
      </p:sp>
    </p:spTree>
    <p:extLst>
      <p:ext uri="{BB962C8B-B14F-4D97-AF65-F5344CB8AC3E}">
        <p14:creationId xmlns:p14="http://schemas.microsoft.com/office/powerpoint/2010/main" val="53068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2"/>
                </a:solidFill>
              </a:rPr>
              <a:t>We </a:t>
            </a:r>
            <a:r>
              <a:rPr lang="pl-PL" sz="3200" dirty="0" err="1">
                <a:solidFill>
                  <a:schemeClr val="bg2"/>
                </a:solidFill>
              </a:rPr>
              <a:t>have</a:t>
            </a:r>
            <a:r>
              <a:rPr lang="pl-PL" sz="3200" dirty="0">
                <a:solidFill>
                  <a:schemeClr val="bg2"/>
                </a:solidFill>
              </a:rPr>
              <a:t> 2 </a:t>
            </a:r>
            <a:r>
              <a:rPr lang="pl-PL" sz="3200" dirty="0" err="1">
                <a:solidFill>
                  <a:schemeClr val="bg2"/>
                </a:solidFill>
              </a:rPr>
              <a:t>options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while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creating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>
                <a:solidFill>
                  <a:schemeClr val="accent2"/>
                </a:solidFill>
              </a:rPr>
              <a:t>ENTRYPOINT:</a:t>
            </a:r>
          </a:p>
          <a:p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or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different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where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command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line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is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like</a:t>
            </a:r>
            <a:r>
              <a:rPr lang="pl-PL" sz="3200" dirty="0">
                <a:solidFill>
                  <a:schemeClr val="bg2"/>
                </a:solidFill>
              </a:rPr>
              <a:t> JSON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Long</a:t>
            </a:r>
            <a:r>
              <a:rPr lang="pl-PL" sz="3200" dirty="0">
                <a:solidFill>
                  <a:schemeClr val="bg2"/>
                </a:solidFill>
              </a:rPr>
              <a:t> story </a:t>
            </a:r>
            <a:r>
              <a:rPr lang="pl-PL" sz="3200" dirty="0" err="1">
                <a:solidFill>
                  <a:schemeClr val="bg2"/>
                </a:solidFill>
              </a:rPr>
              <a:t>short</a:t>
            </a:r>
            <a:r>
              <a:rPr lang="pl-PL" sz="3200" dirty="0">
                <a:solidFill>
                  <a:schemeClr val="bg2"/>
                </a:solidFill>
              </a:rPr>
              <a:t>: </a:t>
            </a:r>
            <a:r>
              <a:rPr lang="pl-PL" sz="3200" i="1" dirty="0" err="1">
                <a:solidFill>
                  <a:schemeClr val="bg2"/>
                </a:solidFill>
              </a:rPr>
              <a:t>always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use</a:t>
            </a:r>
            <a:r>
              <a:rPr lang="pl-PL" sz="3200" dirty="0">
                <a:solidFill>
                  <a:schemeClr val="bg2"/>
                </a:solidFill>
              </a:rPr>
              <a:t> the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form. The </a:t>
            </a:r>
            <a:r>
              <a:rPr lang="pl-PL" sz="3200" dirty="0" err="1">
                <a:solidFill>
                  <a:schemeClr val="bg2"/>
                </a:solidFill>
              </a:rPr>
              <a:t>shell</a:t>
            </a:r>
            <a:r>
              <a:rPr lang="pl-PL" sz="3200" dirty="0">
                <a:solidFill>
                  <a:schemeClr val="bg2"/>
                </a:solidFill>
              </a:rPr>
              <a:t> form </a:t>
            </a:r>
            <a:r>
              <a:rPr lang="pl-PL" sz="3200" dirty="0" err="1">
                <a:solidFill>
                  <a:schemeClr val="bg2"/>
                </a:solidFill>
              </a:rPr>
              <a:t>runs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entrypoint</a:t>
            </a:r>
            <a:r>
              <a:rPr lang="pl-PL" sz="3200" dirty="0">
                <a:solidFill>
                  <a:schemeClr val="bg2"/>
                </a:solidFill>
              </a:rPr>
              <a:t> as a </a:t>
            </a:r>
            <a:r>
              <a:rPr lang="pl-PL" sz="3200" dirty="0" err="1">
                <a:solidFill>
                  <a:schemeClr val="bg2"/>
                </a:solidFill>
              </a:rPr>
              <a:t>subcommand</a:t>
            </a:r>
            <a:r>
              <a:rPr lang="pl-PL" sz="3200" dirty="0">
                <a:solidFill>
                  <a:schemeClr val="bg2"/>
                </a:solidFill>
              </a:rPr>
              <a:t> of /bin/</a:t>
            </a:r>
            <a:r>
              <a:rPr lang="pl-PL" sz="3200" dirty="0" err="1">
                <a:solidFill>
                  <a:schemeClr val="bg2"/>
                </a:solidFill>
              </a:rPr>
              <a:t>sh</a:t>
            </a:r>
            <a:r>
              <a:rPr lang="pl-PL" sz="3200" dirty="0">
                <a:solidFill>
                  <a:schemeClr val="bg2"/>
                </a:solidFill>
              </a:rPr>
              <a:t> -c </a:t>
            </a:r>
            <a:r>
              <a:rPr lang="pl-PL" sz="3200" dirty="0" err="1">
                <a:solidFill>
                  <a:schemeClr val="bg2"/>
                </a:solidFill>
              </a:rPr>
              <a:t>which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comes</a:t>
            </a:r>
            <a:r>
              <a:rPr lang="pl-PL" sz="3200" dirty="0">
                <a:solidFill>
                  <a:schemeClr val="bg2"/>
                </a:solidFill>
              </a:rPr>
              <a:t> with a </a:t>
            </a:r>
            <a:r>
              <a:rPr lang="pl-PL" sz="3200" dirty="0" err="1">
                <a:solidFill>
                  <a:schemeClr val="bg2"/>
                </a:solidFill>
              </a:rPr>
              <a:t>load</a:t>
            </a:r>
            <a:r>
              <a:rPr lang="pl-PL" sz="3200" dirty="0">
                <a:solidFill>
                  <a:schemeClr val="bg2"/>
                </a:solidFill>
              </a:rPr>
              <a:t> of </a:t>
            </a:r>
            <a:r>
              <a:rPr lang="pl-PL" sz="3200" dirty="0" err="1">
                <a:solidFill>
                  <a:schemeClr val="bg2"/>
                </a:solidFill>
              </a:rPr>
              <a:t>problems</a:t>
            </a:r>
            <a:r>
              <a:rPr lang="pl-PL" sz="3200" dirty="0">
                <a:solidFill>
                  <a:schemeClr val="bg2"/>
                </a:solidFill>
              </a:rPr>
              <a:t>, one of </a:t>
            </a:r>
            <a:r>
              <a:rPr lang="pl-PL" sz="3200" dirty="0" err="1">
                <a:solidFill>
                  <a:schemeClr val="bg2"/>
                </a:solidFill>
              </a:rPr>
              <a:t>them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notably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that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you’ll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never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see</a:t>
            </a:r>
            <a:r>
              <a:rPr lang="pl-PL" sz="3200" dirty="0">
                <a:solidFill>
                  <a:schemeClr val="bg2"/>
                </a:solidFill>
              </a:rPr>
              <a:t> a </a:t>
            </a:r>
            <a:r>
              <a:rPr lang="pl-PL" sz="3200" dirty="0" err="1">
                <a:solidFill>
                  <a:schemeClr val="bg2"/>
                </a:solidFill>
              </a:rPr>
              <a:t>signal</a:t>
            </a:r>
            <a:r>
              <a:rPr lang="pl-PL" sz="3200" dirty="0">
                <a:solidFill>
                  <a:schemeClr val="bg2"/>
                </a:solidFill>
              </a:rPr>
              <a:t> in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application</a:t>
            </a:r>
            <a:r>
              <a:rPr lang="pl-PL" sz="3200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E46E8-CF21-E24E-9410-3D5CF9E3B4D9}"/>
              </a:ext>
            </a:extLst>
          </p:cNvPr>
          <p:cNvSpPr txBox="1"/>
          <p:nvPr/>
        </p:nvSpPr>
        <p:spPr>
          <a:xfrm>
            <a:off x="838199" y="236726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/bin/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 -jar 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/app-1.0.jar"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92E4-0605-984D-8467-970885DB1CBF}"/>
              </a:ext>
            </a:extLst>
          </p:cNvPr>
          <p:cNvSpPr txBox="1"/>
          <p:nvPr/>
        </p:nvSpPr>
        <p:spPr>
          <a:xfrm>
            <a:off x="838201" y="363999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”, „-jar”, ”/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/app-1.0.jar”</a:t>
            </a:r>
            <a:r>
              <a:rPr lang="pl-PL" sz="2200" dirty="0">
                <a:solidFill>
                  <a:schemeClr val="bg1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suited</a:t>
            </a:r>
            <a:r>
              <a:rPr lang="pl-PL" dirty="0">
                <a:solidFill>
                  <a:schemeClr val="bg1"/>
                </a:solidFill>
              </a:rPr>
              <a:t> to be run in </a:t>
            </a:r>
            <a:r>
              <a:rPr lang="pl-PL" dirty="0">
                <a:solidFill>
                  <a:schemeClr val="accent2"/>
                </a:solidFill>
              </a:rPr>
              <a:t>ENTRYPOINT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before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started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  <a:ea typeface="Roboto" panose="02000000000000000000" pitchFamily="2" charset="0"/>
              </a:rPr>
              <a:t>Use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exec</a:t>
            </a:r>
            <a:r>
              <a:rPr lang="pl-PL" sz="3200" dirty="0">
                <a:solidFill>
                  <a:schemeClr val="accent2"/>
                </a:solidFill>
                <a:ea typeface="Roboto" panose="02000000000000000000" pitchFamily="2" charset="0"/>
              </a:rPr>
              <a:t> 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forking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from the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replaces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shell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Script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as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7EEDE-3183-9C4B-9E05-FB5D8754B8A3}"/>
              </a:ext>
            </a:extLst>
          </p:cNvPr>
          <p:cNvSpPr txBox="1"/>
          <p:nvPr/>
        </p:nvSpPr>
        <p:spPr>
          <a:xfrm>
            <a:off x="838200" y="4692175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exec</a:t>
            </a:r>
            <a:r>
              <a:rPr lang="pl-PL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6894C-D5FD-7042-A730-D04F2E017E29}"/>
              </a:ext>
            </a:extLst>
          </p:cNvPr>
          <p:cNvSpPr txBox="1"/>
          <p:nvPr/>
        </p:nvSpPr>
        <p:spPr>
          <a:xfrm>
            <a:off x="838200" y="5779863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4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 the 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/JSON </a:t>
            </a:r>
            <a:r>
              <a:rPr lang="pl-PL" dirty="0" err="1">
                <a:solidFill>
                  <a:schemeClr val="bg2"/>
                </a:solidFill>
              </a:rPr>
              <a:t>array</a:t>
            </a:r>
            <a:r>
              <a:rPr lang="pl-PL" dirty="0">
                <a:solidFill>
                  <a:schemeClr val="bg2"/>
                </a:solidFill>
              </a:rPr>
              <a:t> form of ENTRYPOINT.</a:t>
            </a:r>
          </a:p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 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 in </a:t>
            </a:r>
            <a:r>
              <a:rPr lang="pl-PL" dirty="0" err="1">
                <a:solidFill>
                  <a:schemeClr val="bg2"/>
                </a:solidFill>
              </a:rPr>
              <a:t>shell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entrypoints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Don’t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pipe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application’s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output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Avoid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being</a:t>
            </a:r>
            <a:r>
              <a:rPr lang="pl-PL" dirty="0">
                <a:solidFill>
                  <a:schemeClr val="bg2"/>
                </a:solidFill>
              </a:rPr>
              <a:t> PID 1.</a:t>
            </a:r>
          </a:p>
          <a:p>
            <a:r>
              <a:rPr lang="pl-PL" dirty="0" err="1">
                <a:solidFill>
                  <a:schemeClr val="bg2"/>
                </a:solidFill>
              </a:rPr>
              <a:t>Listen</a:t>
            </a:r>
            <a:r>
              <a:rPr lang="pl-PL" dirty="0">
                <a:solidFill>
                  <a:schemeClr val="bg2"/>
                </a:solidFill>
              </a:rPr>
              <a:t> for SIGTERM </a:t>
            </a:r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set STOPSIGNAL in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Dockerfile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part -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v2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3438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bg1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0A139-F8D5-F44C-97CF-2A03FACEC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6068"/>
            <a:ext cx="10314607" cy="550210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14:cNvPr>
              <p14:cNvContentPartPr/>
              <p14:nvPr/>
            </p14:nvContentPartPr>
            <p14:xfrm>
              <a:off x="8330883" y="4705604"/>
              <a:ext cx="2771280" cy="1144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1883" y="4696604"/>
                <a:ext cx="2788920" cy="11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device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mounted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filesystem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Ordered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pod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specifies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setup in pod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 </a:t>
            </a:r>
            <a:r>
              <a:rPr lang="pl-PL" sz="28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resides</a:t>
            </a:r>
            <a:endParaRPr lang="pl-PL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lifetime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pod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5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Storage 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NFS, SMB,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Block Storage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GCE PD, AWS EBS, </a:t>
            </a:r>
            <a:r>
              <a:rPr lang="pl-PL" sz="2800" dirty="0" err="1">
                <a:solidFill>
                  <a:schemeClr val="bg1"/>
                </a:solidFill>
              </a:rPr>
              <a:t>iSCSI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Fibre</a:t>
            </a:r>
            <a:r>
              <a:rPr lang="pl-PL" sz="2800" dirty="0">
                <a:solidFill>
                  <a:schemeClr val="bg1"/>
                </a:solidFill>
              </a:rPr>
              <a:t> Channel, etc.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File on Block Storage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Path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Standarized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Posix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SCSI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3683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73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32A829-CC1A-7F41-A8A7-2F179539B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23" b="106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7349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EmptyDir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1056615"/>
            <a:ext cx="6309360" cy="563231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data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emptyDir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{}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930952"/>
            <a:ext cx="6309360" cy="175797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93522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Built</a:t>
            </a:r>
            <a:r>
              <a:rPr lang="pl-PL" sz="3200" dirty="0">
                <a:solidFill>
                  <a:schemeClr val="bg1"/>
                </a:solidFill>
              </a:rPr>
              <a:t> on top of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Secret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ConfigMap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 lvl="1">
              <a:buClr>
                <a:schemeClr val="accent1"/>
              </a:buClr>
            </a:pPr>
            <a:r>
              <a:rPr lang="pl-PL" sz="2800" dirty="0" err="1">
                <a:solidFill>
                  <a:schemeClr val="bg1"/>
                </a:solidFill>
              </a:rPr>
              <a:t>DownwardAPI</a:t>
            </a:r>
            <a:r>
              <a:rPr lang="pl-PL" sz="2800" dirty="0">
                <a:solidFill>
                  <a:schemeClr val="bg1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Populate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API as </a:t>
            </a:r>
            <a:r>
              <a:rPr lang="pl-PL" sz="3200" dirty="0" err="1">
                <a:solidFill>
                  <a:schemeClr val="bg1"/>
                </a:solidFill>
              </a:rPr>
              <a:t>files</a:t>
            </a:r>
            <a:r>
              <a:rPr lang="pl-PL" sz="3200" dirty="0">
                <a:solidFill>
                  <a:schemeClr val="bg1"/>
                </a:solidFill>
              </a:rPr>
              <a:t> in to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EmptyDir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</a:t>
            </a:r>
          </a:p>
        </p:txBody>
      </p:sp>
    </p:spTree>
    <p:extLst>
      <p:ext uri="{BB962C8B-B14F-4D97-AF65-F5344CB8AC3E}">
        <p14:creationId xmlns:p14="http://schemas.microsoft.com/office/powerpoint/2010/main" val="377294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074"/>
            <a:ext cx="10515600" cy="75115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Ephemeral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ConfigMap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FB6BB4-FAA8-A347-8C1F-8343B001A7E2}"/>
              </a:ext>
            </a:extLst>
          </p:cNvPr>
          <p:cNvSpPr txBox="1"/>
          <p:nvPr/>
        </p:nvSpPr>
        <p:spPr>
          <a:xfrm>
            <a:off x="838200" y="920230"/>
            <a:ext cx="630936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ports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B5CEA8"/>
                </a:solidFill>
                <a:latin typeface="Menlo" panose="020B0609030804020204" pitchFamily="49" charset="0"/>
              </a:rPr>
              <a:t>3306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etc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mysql.conf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config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-map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  <a:endParaRPr lang="pl-PL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69384C-3DA3-9941-85DE-557E9658C1B4}"/>
              </a:ext>
            </a:extLst>
          </p:cNvPr>
          <p:cNvSpPr/>
          <p:nvPr/>
        </p:nvSpPr>
        <p:spPr>
          <a:xfrm>
            <a:off x="838200" y="4809506"/>
            <a:ext cx="6309360" cy="204849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11432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2B8D9-D7FF-3E41-BEF8-D3E389247B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012" b="104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366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3938" y="1825625"/>
            <a:ext cx="53280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restrictions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accent2"/>
                </a:solidFill>
              </a:rPr>
              <a:t>awsElasticBlockStore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AWS EC2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those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instances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be in the same region and </a:t>
            </a:r>
            <a:r>
              <a:rPr lang="pl-PL" dirty="0" err="1">
                <a:solidFill>
                  <a:schemeClr val="bg1"/>
                </a:solidFill>
              </a:rPr>
              <a:t>availability-zone</a:t>
            </a:r>
            <a:r>
              <a:rPr lang="pl-PL" dirty="0">
                <a:solidFill>
                  <a:schemeClr val="bg1"/>
                </a:solidFill>
              </a:rPr>
              <a:t> as the EBS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EBS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supports</a:t>
            </a:r>
            <a:r>
              <a:rPr lang="pl-PL" dirty="0">
                <a:solidFill>
                  <a:schemeClr val="bg1"/>
                </a:solidFill>
              </a:rPr>
              <a:t> a single EC2 </a:t>
            </a:r>
            <a:r>
              <a:rPr lang="pl-PL" dirty="0" err="1">
                <a:solidFill>
                  <a:schemeClr val="bg1"/>
                </a:solidFill>
              </a:rPr>
              <a:t>instance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mounting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br>
              <a:rPr lang="pl-PL" sz="2800" dirty="0">
                <a:solidFill>
                  <a:schemeClr val="bg1"/>
                </a:solidFill>
              </a:rPr>
            </a:b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851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 Storage – EBS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6F6B4C-846F-6149-B2A7-C261556BBB2E}"/>
              </a:ext>
            </a:extLst>
          </p:cNvPr>
          <p:cNvSpPr txBox="1"/>
          <p:nvPr/>
        </p:nvSpPr>
        <p:spPr>
          <a:xfrm>
            <a:off x="351312" y="1323638"/>
            <a:ext cx="6309360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ebs-volume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&lt;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volume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-id&gt;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ext4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608379-BACD-CA4A-A5BB-CCE019F57D33}"/>
              </a:ext>
            </a:extLst>
          </p:cNvPr>
          <p:cNvSpPr/>
          <p:nvPr/>
        </p:nvSpPr>
        <p:spPr>
          <a:xfrm>
            <a:off x="351312" y="4379463"/>
            <a:ext cx="6309360" cy="229948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8C3F4-D876-5843-B86E-D77A174B62B8}"/>
              </a:ext>
            </a:extLst>
          </p:cNvPr>
          <p:cNvSpPr txBox="1"/>
          <p:nvPr/>
        </p:nvSpPr>
        <p:spPr>
          <a:xfrm>
            <a:off x="5086916" y="6016407"/>
            <a:ext cx="6753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longer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across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clusters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7420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b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c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d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e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C8E1E1D-532B-5844-8850-38505142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340" y="0"/>
            <a:ext cx="8163319" cy="6872794"/>
          </a:xfrm>
        </p:spPr>
      </p:pic>
    </p:spTree>
    <p:extLst>
      <p:ext uri="{BB962C8B-B14F-4D97-AF65-F5344CB8AC3E}">
        <p14:creationId xmlns:p14="http://schemas.microsoft.com/office/powerpoint/2010/main" val="1273514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3295" y="4894216"/>
            <a:ext cx="10765410" cy="1207269"/>
          </a:xfrm>
        </p:spPr>
        <p:txBody>
          <a:bodyPr>
            <a:normAutofit/>
          </a:bodyPr>
          <a:lstStyle/>
          <a:p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sz="3800" dirty="0"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16838A0-DA47-FD49-886E-BD04BA6F1E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43" y="321733"/>
            <a:ext cx="4104997" cy="3984262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D83F26F-C55B-4A92-9AFF-4894D14E2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3414"/>
            <a:ext cx="0" cy="212090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477714BA-E2FB-3E47-B7DB-D13F1DD5B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88359" y="321735"/>
            <a:ext cx="4104994" cy="398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99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pl-PL" sz="36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 err="1">
                <a:solidFill>
                  <a:schemeClr val="bg1"/>
                </a:solidFill>
              </a:rPr>
              <a:t>Abstracts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Decouples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implementation</a:t>
            </a:r>
            <a:r>
              <a:rPr lang="pl-PL" sz="3600" dirty="0">
                <a:solidFill>
                  <a:schemeClr val="bg1"/>
                </a:solidFill>
              </a:rPr>
              <a:t> from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consumption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</a:t>
            </a:r>
            <a:b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Volume Claim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143048-1BD8-E641-BEB1-789BFAF41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554" y="4583875"/>
            <a:ext cx="2138140" cy="207525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160E72-0E0F-3149-9608-3D93088660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18350" y="4417621"/>
            <a:ext cx="2138140" cy="207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928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Pod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mounts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into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3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sz="3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754880"/>
            <a:ext cx="6309360" cy="193852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93A27-CDFB-814C-ACFE-82936506EA54}"/>
              </a:ext>
            </a:extLst>
          </p:cNvPr>
          <p:cNvSpPr txBox="1"/>
          <p:nvPr/>
        </p:nvSpPr>
        <p:spPr>
          <a:xfrm>
            <a:off x="7414480" y="6031210"/>
            <a:ext cx="4046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portable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!! </a:t>
            </a:r>
          </a:p>
        </p:txBody>
      </p:sp>
    </p:spTree>
    <p:extLst>
      <p:ext uri="{BB962C8B-B14F-4D97-AF65-F5344CB8AC3E}">
        <p14:creationId xmlns:p14="http://schemas.microsoft.com/office/powerpoint/2010/main" val="300496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PersistentVolumeClaim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=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storage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BE3AD7-9719-C243-AA08-484232D0E4D7}"/>
              </a:ext>
            </a:extLst>
          </p:cNvPr>
          <p:cNvSpPr txBox="1"/>
          <p:nvPr/>
        </p:nvSpPr>
        <p:spPr>
          <a:xfrm>
            <a:off x="6322038" y="2826497"/>
            <a:ext cx="52395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Give</a:t>
            </a:r>
            <a:r>
              <a:rPr lang="pl-PL" sz="2000" dirty="0">
                <a:solidFill>
                  <a:schemeClr val="bg1"/>
                </a:solidFill>
              </a:rPr>
              <a:t> me 1 </a:t>
            </a:r>
            <a:r>
              <a:rPr lang="pl-PL" sz="2000" dirty="0" err="1">
                <a:solidFill>
                  <a:schemeClr val="bg1"/>
                </a:solidFill>
              </a:rPr>
              <a:t>GiB</a:t>
            </a:r>
            <a:r>
              <a:rPr lang="pl-PL" sz="2000" dirty="0">
                <a:solidFill>
                  <a:schemeClr val="bg1"/>
                </a:solidFill>
              </a:rPr>
              <a:t> of </a:t>
            </a:r>
            <a:r>
              <a:rPr lang="pl-PL" sz="2000" dirty="0" err="1">
                <a:solidFill>
                  <a:schemeClr val="bg1"/>
                </a:solidFill>
              </a:rPr>
              <a:t>storage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</a:t>
            </a:r>
            <a:r>
              <a:rPr lang="pl-PL" sz="2000" dirty="0" err="1">
                <a:solidFill>
                  <a:schemeClr val="bg1"/>
                </a:solidFill>
              </a:rPr>
              <a:t>That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is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mountable</a:t>
            </a:r>
            <a:r>
              <a:rPr lang="pl-PL" sz="2000" dirty="0">
                <a:solidFill>
                  <a:schemeClr val="bg1"/>
                </a:solidFill>
              </a:rPr>
              <a:t> to single pod as </a:t>
            </a:r>
            <a:r>
              <a:rPr lang="pl-PL" sz="2000" dirty="0" err="1">
                <a:solidFill>
                  <a:schemeClr val="bg1"/>
                </a:solidFill>
              </a:rPr>
              <a:t>read</a:t>
            </a:r>
            <a:r>
              <a:rPr lang="pl-PL" sz="2000" dirty="0">
                <a:solidFill>
                  <a:schemeClr val="bg1"/>
                </a:solidFill>
              </a:rPr>
              <a:t>/</a:t>
            </a:r>
            <a:r>
              <a:rPr lang="pl-PL" sz="2000" dirty="0" err="1">
                <a:solidFill>
                  <a:schemeClr val="bg1"/>
                </a:solidFill>
              </a:rPr>
              <a:t>write</a:t>
            </a:r>
            <a:r>
              <a:rPr lang="pl-PL" sz="2000" dirty="0">
                <a:solidFill>
                  <a:schemeClr val="bg1"/>
                </a:solidFill>
              </a:rPr>
              <a:t>."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l-PL" sz="2000" dirty="0">
                <a:solidFill>
                  <a:schemeClr val="bg1"/>
                </a:solidFill>
              </a:rPr>
              <a:t>"And I </a:t>
            </a:r>
            <a:r>
              <a:rPr lang="pl-PL" sz="2000" dirty="0" err="1">
                <a:solidFill>
                  <a:schemeClr val="bg1"/>
                </a:solidFill>
              </a:rPr>
              <a:t>don't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really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care</a:t>
            </a:r>
            <a:r>
              <a:rPr lang="pl-PL" sz="2000" dirty="0">
                <a:solidFill>
                  <a:schemeClr val="bg1"/>
                </a:solidFill>
              </a:rPr>
              <a:t> </a:t>
            </a:r>
            <a:r>
              <a:rPr lang="pl-PL" sz="2000" dirty="0" err="1">
                <a:solidFill>
                  <a:schemeClr val="bg1"/>
                </a:solidFill>
              </a:rPr>
              <a:t>about</a:t>
            </a:r>
            <a:r>
              <a:rPr lang="pl-PL" sz="2000" dirty="0">
                <a:solidFill>
                  <a:schemeClr val="bg1"/>
                </a:solidFill>
              </a:rPr>
              <a:t> the </a:t>
            </a:r>
            <a:r>
              <a:rPr lang="pl-PL" sz="2000" dirty="0" err="1">
                <a:solidFill>
                  <a:schemeClr val="bg1"/>
                </a:solidFill>
              </a:rPr>
              <a:t>rest</a:t>
            </a:r>
            <a:r>
              <a:rPr lang="pl-PL" sz="2000" dirty="0">
                <a:solidFill>
                  <a:schemeClr val="bg1"/>
                </a:solidFill>
              </a:rPr>
              <a:t>."</a:t>
            </a:r>
          </a:p>
        </p:txBody>
      </p:sp>
    </p:spTree>
    <p:extLst>
      <p:ext uri="{BB962C8B-B14F-4D97-AF65-F5344CB8AC3E}">
        <p14:creationId xmlns:p14="http://schemas.microsoft.com/office/powerpoint/2010/main" val="115561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/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single PV. </a:t>
            </a:r>
          </a:p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Usable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PersistentVolumeClaim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(PVC) 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F8ABBC6-B206-264E-BFF8-DDEC907CA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62372" y="295013"/>
            <a:ext cx="3148579" cy="31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360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38200" y="1814706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7579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D25C2-5F25-CA4B-A75E-182E05B1F178}"/>
              </a:ext>
            </a:extLst>
          </p:cNvPr>
          <p:cNvSpPr txBox="1"/>
          <p:nvPr/>
        </p:nvSpPr>
        <p:spPr>
          <a:xfrm>
            <a:off x="7239317" y="3868749"/>
            <a:ext cx="2886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Size</a:t>
            </a:r>
            <a:r>
              <a:rPr lang="pl-PL" sz="2800" dirty="0">
                <a:solidFill>
                  <a:schemeClr val="bg1"/>
                </a:solidFill>
              </a:rPr>
              <a:t> of the Volume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3838000"/>
            <a:ext cx="6309360" cy="55396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3725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4315053"/>
            <a:ext cx="6309360" cy="114759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C5F99D-5447-6948-8F32-717E5F4F3853}"/>
              </a:ext>
            </a:extLst>
          </p:cNvPr>
          <p:cNvSpPr txBox="1"/>
          <p:nvPr/>
        </p:nvSpPr>
        <p:spPr>
          <a:xfrm>
            <a:off x="7346195" y="4391969"/>
            <a:ext cx="35540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Access </a:t>
            </a:r>
            <a:r>
              <a:rPr lang="pl-PL" sz="2800" dirty="0" err="1">
                <a:solidFill>
                  <a:schemeClr val="bg1"/>
                </a:solidFill>
              </a:rPr>
              <a:t>modes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supports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011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AB31E7-D080-014E-9EDA-497F9EC13253}"/>
              </a:ext>
            </a:extLst>
          </p:cNvPr>
          <p:cNvSpPr txBox="1"/>
          <p:nvPr/>
        </p:nvSpPr>
        <p:spPr>
          <a:xfrm>
            <a:off x="838200" y="1821205"/>
            <a:ext cx="630936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38200" y="5438438"/>
            <a:ext cx="6309360" cy="30922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F230C9-E0EC-D94D-BC8E-6D67250F69EC}"/>
              </a:ext>
            </a:extLst>
          </p:cNvPr>
          <p:cNvSpPr txBox="1"/>
          <p:nvPr/>
        </p:nvSpPr>
        <p:spPr>
          <a:xfrm>
            <a:off x="7251192" y="4315053"/>
            <a:ext cx="484401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What</a:t>
            </a:r>
            <a:r>
              <a:rPr lang="pl-PL" sz="2800" dirty="0">
                <a:solidFill>
                  <a:schemeClr val="bg1"/>
                </a:solidFill>
              </a:rPr>
              <a:t> to do </a:t>
            </a:r>
            <a:r>
              <a:rPr lang="pl-PL" sz="2800" dirty="0" err="1">
                <a:solidFill>
                  <a:schemeClr val="bg1"/>
                </a:solidFill>
              </a:rPr>
              <a:t>when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sz="2800" dirty="0">
                <a:solidFill>
                  <a:schemeClr val="bg1"/>
                </a:solidFill>
              </a:rPr>
              <a:t>not </a:t>
            </a:r>
            <a:r>
              <a:rPr lang="pl-PL" sz="2800" dirty="0" err="1">
                <a:solidFill>
                  <a:schemeClr val="bg1"/>
                </a:solidFill>
              </a:rPr>
              <a:t>needed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longer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  <a:r>
              <a:rPr lang="pl-PL" sz="2800" dirty="0" err="1">
                <a:solidFill>
                  <a:schemeClr val="bg1"/>
                </a:solidFill>
              </a:rPr>
              <a:t>Options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Recycle</a:t>
            </a:r>
            <a:r>
              <a:rPr lang="pl-PL" sz="2800" dirty="0">
                <a:solidFill>
                  <a:schemeClr val="bg1"/>
                </a:solidFill>
              </a:rPr>
              <a:t> (</a:t>
            </a:r>
            <a:r>
              <a:rPr lang="pl-PL" sz="2800" dirty="0" err="1">
                <a:solidFill>
                  <a:schemeClr val="bg1"/>
                </a:solidFill>
              </a:rPr>
              <a:t>deprecated</a:t>
            </a:r>
            <a:r>
              <a:rPr lang="pl-PL" sz="2800" dirty="0">
                <a:solidFill>
                  <a:schemeClr val="bg1"/>
                </a:solidFill>
              </a:rPr>
              <a:t>),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Retain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Delete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350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java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-in-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container</a:t>
            </a:r>
            <a:endParaRPr lang="pl-PL" sz="4800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2589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99160" y="1118930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task-pv-volume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local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cheap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capacity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10Gi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ReadOnlyMany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persistentVolumeReclaimPolicy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Retain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awsElasticBlockStore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fsType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"ext4"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volumeID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"vol-f37a03aa"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63018C-ED2E-1A41-9297-31F56597F2CC}"/>
              </a:ext>
            </a:extLst>
          </p:cNvPr>
          <p:cNvSpPr/>
          <p:nvPr/>
        </p:nvSpPr>
        <p:spPr>
          <a:xfrm>
            <a:off x="899160" y="5303520"/>
            <a:ext cx="6309360" cy="910348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B0083-582B-6B4B-B9A3-8C2C586F129C}"/>
              </a:ext>
            </a:extLst>
          </p:cNvPr>
          <p:cNvSpPr txBox="1"/>
          <p:nvPr/>
        </p:nvSpPr>
        <p:spPr>
          <a:xfrm>
            <a:off x="7269480" y="5497084"/>
            <a:ext cx="2812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Pointer to Storage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DC0C75-D96A-AF47-A3F7-222ECE7028D3}"/>
              </a:ext>
            </a:extLst>
          </p:cNvPr>
          <p:cNvSpPr txBox="1"/>
          <p:nvPr/>
        </p:nvSpPr>
        <p:spPr>
          <a:xfrm>
            <a:off x="838200" y="6213868"/>
            <a:ext cx="9180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AWS EBS, </a:t>
            </a:r>
            <a:r>
              <a:rPr lang="pl-PL" dirty="0" err="1">
                <a:solidFill>
                  <a:schemeClr val="bg1"/>
                </a:solidFill>
              </a:rPr>
              <a:t>Azure</a:t>
            </a:r>
            <a:r>
              <a:rPr lang="pl-PL" dirty="0">
                <a:solidFill>
                  <a:schemeClr val="bg1"/>
                </a:solidFill>
              </a:rPr>
              <a:t> DD, </a:t>
            </a:r>
            <a:r>
              <a:rPr lang="pl-PL" dirty="0" err="1">
                <a:solidFill>
                  <a:schemeClr val="bg1"/>
                </a:solidFill>
              </a:rPr>
              <a:t>Ceph</a:t>
            </a:r>
            <a:r>
              <a:rPr lang="pl-PL" dirty="0">
                <a:solidFill>
                  <a:schemeClr val="bg1"/>
                </a:solidFill>
              </a:rPr>
              <a:t> FS &amp; RBD, CSI, FC, </a:t>
            </a:r>
            <a:r>
              <a:rPr lang="pl-PL" dirty="0" err="1">
                <a:solidFill>
                  <a:schemeClr val="bg1"/>
                </a:solidFill>
              </a:rPr>
              <a:t>Flex</a:t>
            </a:r>
            <a:r>
              <a:rPr lang="pl-PL" dirty="0">
                <a:solidFill>
                  <a:schemeClr val="bg1"/>
                </a:solidFill>
              </a:rPr>
              <a:t>, GCE PD, </a:t>
            </a:r>
            <a:r>
              <a:rPr lang="pl-PL" dirty="0" err="1">
                <a:solidFill>
                  <a:schemeClr val="bg1"/>
                </a:solidFill>
              </a:rPr>
              <a:t>Gluster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iSCSI</a:t>
            </a:r>
            <a:r>
              <a:rPr lang="pl-PL" dirty="0">
                <a:solidFill>
                  <a:schemeClr val="bg1"/>
                </a:solidFill>
              </a:rPr>
              <a:t>, NFS, </a:t>
            </a:r>
            <a:r>
              <a:rPr lang="pl-PL" dirty="0" err="1">
                <a:solidFill>
                  <a:schemeClr val="bg1"/>
                </a:solidFill>
              </a:rPr>
              <a:t>OpenStack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Cinder</a:t>
            </a:r>
            <a:r>
              <a:rPr lang="pl-PL" dirty="0">
                <a:solidFill>
                  <a:schemeClr val="bg1"/>
                </a:solidFill>
              </a:rPr>
              <a:t>, </a:t>
            </a:r>
          </a:p>
          <a:p>
            <a:r>
              <a:rPr lang="pl-PL" dirty="0" err="1">
                <a:solidFill>
                  <a:schemeClr val="bg1"/>
                </a:solidFill>
              </a:rPr>
              <a:t>Photon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Quobyte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StorageOS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vSphere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1655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675D48-EC6D-DC4A-9714-31A0E48FAFA8}"/>
              </a:ext>
            </a:extLst>
          </p:cNvPr>
          <p:cNvSpPr/>
          <p:nvPr/>
        </p:nvSpPr>
        <p:spPr>
          <a:xfrm>
            <a:off x="207263" y="1366805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869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24676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A92B9B-3F74-C94E-B6C9-198AFE91E5F3}"/>
              </a:ext>
            </a:extLst>
          </p:cNvPr>
          <p:cNvSpPr/>
          <p:nvPr/>
        </p:nvSpPr>
        <p:spPr>
          <a:xfrm>
            <a:off x="216409" y="2296105"/>
            <a:ext cx="11768328" cy="13255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3820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32433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BE4CC7B-C78F-334F-B282-19F617852CB4}"/>
              </a:ext>
            </a:extLst>
          </p:cNvPr>
          <p:cNvSpPr/>
          <p:nvPr/>
        </p:nvSpPr>
        <p:spPr>
          <a:xfrm>
            <a:off x="207264" y="3429000"/>
            <a:ext cx="11777471" cy="86575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26204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27D5D7-E97D-D642-B4CD-13D3A4E531F2}"/>
              </a:ext>
            </a:extLst>
          </p:cNvPr>
          <p:cNvSpPr/>
          <p:nvPr/>
        </p:nvSpPr>
        <p:spPr>
          <a:xfrm>
            <a:off x="207264" y="4386942"/>
            <a:ext cx="11777471" cy="106763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4930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532453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Available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562807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4325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>
                <a:solidFill>
                  <a:schemeClr val="bg1"/>
                </a:solidFill>
              </a:rPr>
              <a:t>Cluster admin </a:t>
            </a:r>
            <a:r>
              <a:rPr lang="pl-PL" sz="3600" dirty="0" err="1">
                <a:solidFill>
                  <a:schemeClr val="bg1"/>
                </a:solidFill>
              </a:rPr>
              <a:t>pre-provisioning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PVs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is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painful</a:t>
            </a:r>
            <a:r>
              <a:rPr lang="pl-PL" sz="3600" dirty="0">
                <a:solidFill>
                  <a:schemeClr val="bg1"/>
                </a:solidFill>
              </a:rPr>
              <a:t> and </a:t>
            </a:r>
            <a:r>
              <a:rPr lang="pl-PL" sz="3600" dirty="0" err="1">
                <a:solidFill>
                  <a:schemeClr val="bg1"/>
                </a:solidFill>
              </a:rPr>
              <a:t>wasteful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new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volumes</a:t>
            </a:r>
            <a:r>
              <a:rPr lang="pl-PL" sz="3600" dirty="0">
                <a:solidFill>
                  <a:schemeClr val="bg1"/>
                </a:solidFill>
              </a:rPr>
              <a:t> on-</a:t>
            </a:r>
            <a:r>
              <a:rPr lang="pl-PL" sz="3600" dirty="0" err="1">
                <a:solidFill>
                  <a:schemeClr val="bg1"/>
                </a:solidFill>
              </a:rPr>
              <a:t>demand</a:t>
            </a:r>
            <a:r>
              <a:rPr lang="pl-PL" sz="3600" dirty="0">
                <a:solidFill>
                  <a:schemeClr val="bg1"/>
                </a:solidFill>
              </a:rPr>
              <a:t> (</a:t>
            </a:r>
            <a:r>
              <a:rPr lang="pl-PL" sz="3600" dirty="0" err="1">
                <a:solidFill>
                  <a:schemeClr val="bg1"/>
                </a:solidFill>
              </a:rPr>
              <a:t>when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requested</a:t>
            </a:r>
            <a:r>
              <a:rPr lang="pl-PL" sz="3600" dirty="0">
                <a:solidFill>
                  <a:schemeClr val="bg1"/>
                </a:solidFill>
              </a:rPr>
              <a:t> by </a:t>
            </a:r>
            <a:r>
              <a:rPr lang="pl-PL" sz="3600" dirty="0" err="1">
                <a:solidFill>
                  <a:schemeClr val="bg1"/>
                </a:solidFill>
              </a:rPr>
              <a:t>user</a:t>
            </a:r>
            <a:r>
              <a:rPr lang="pl-PL" sz="3600" dirty="0">
                <a:solidFill>
                  <a:schemeClr val="bg1"/>
                </a:solidFill>
              </a:rPr>
              <a:t>).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Eliminates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need</a:t>
            </a:r>
            <a:r>
              <a:rPr lang="pl-PL" sz="3600" dirty="0">
                <a:solidFill>
                  <a:schemeClr val="bg1"/>
                </a:solidFill>
              </a:rPr>
              <a:t> for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administrators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pre-provision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91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600" dirty="0" err="1">
                <a:solidFill>
                  <a:schemeClr val="bg1"/>
                </a:solidFill>
              </a:rPr>
              <a:t>Dynamic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provisioning</a:t>
            </a:r>
            <a:r>
              <a:rPr lang="pl-PL" sz="3600" dirty="0">
                <a:solidFill>
                  <a:schemeClr val="bg1"/>
                </a:solidFill>
              </a:rPr>
              <a:t> “</a:t>
            </a:r>
            <a:r>
              <a:rPr lang="pl-PL" sz="3600" dirty="0" err="1">
                <a:solidFill>
                  <a:schemeClr val="bg1"/>
                </a:solidFill>
              </a:rPr>
              <a:t>enabled</a:t>
            </a:r>
            <a:r>
              <a:rPr lang="pl-PL" sz="3600" dirty="0">
                <a:solidFill>
                  <a:schemeClr val="bg1"/>
                </a:solidFill>
              </a:rPr>
              <a:t>” by </a:t>
            </a:r>
            <a:r>
              <a:rPr lang="pl-PL" sz="3600" dirty="0" err="1">
                <a:solidFill>
                  <a:schemeClr val="bg1"/>
                </a:solidFill>
              </a:rPr>
              <a:t>creating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defines</a:t>
            </a:r>
            <a:r>
              <a:rPr lang="pl-PL" sz="3600" dirty="0">
                <a:solidFill>
                  <a:schemeClr val="bg1"/>
                </a:solidFill>
              </a:rPr>
              <a:t> the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used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during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creation</a:t>
            </a:r>
            <a:r>
              <a:rPr lang="pl-PL" sz="3600" dirty="0">
                <a:solidFill>
                  <a:schemeClr val="bg1"/>
                </a:solidFill>
              </a:rPr>
              <a:t>. </a:t>
            </a:r>
          </a:p>
          <a:p>
            <a:r>
              <a:rPr lang="pl-PL" sz="3600" dirty="0" err="1">
                <a:solidFill>
                  <a:schemeClr val="bg1"/>
                </a:solidFill>
              </a:rPr>
              <a:t>StorageClass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opaque</a:t>
            </a:r>
            <a:r>
              <a:rPr lang="pl-PL" sz="3600" dirty="0">
                <a:solidFill>
                  <a:schemeClr val="bg1"/>
                </a:solidFill>
              </a:rPr>
              <a:t> to </a:t>
            </a:r>
            <a:r>
              <a:rPr lang="pl-PL" sz="3600" dirty="0" err="1">
                <a:solidFill>
                  <a:schemeClr val="bg1"/>
                </a:solidFill>
              </a:rPr>
              <a:t>Kubernetes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so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storage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providers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can</a:t>
            </a:r>
            <a:r>
              <a:rPr lang="pl-PL" sz="3600" dirty="0">
                <a:solidFill>
                  <a:schemeClr val="bg1"/>
                </a:solidFill>
              </a:rPr>
              <a:t> expose </a:t>
            </a:r>
            <a:r>
              <a:rPr lang="pl-PL" sz="3600" dirty="0" err="1">
                <a:solidFill>
                  <a:schemeClr val="bg1"/>
                </a:solidFill>
              </a:rPr>
              <a:t>any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number</a:t>
            </a:r>
            <a:r>
              <a:rPr lang="pl-PL" sz="3600" dirty="0">
                <a:solidFill>
                  <a:schemeClr val="bg1"/>
                </a:solidFill>
              </a:rPr>
              <a:t> of </a:t>
            </a:r>
            <a:r>
              <a:rPr lang="pl-PL" sz="3600" dirty="0" err="1">
                <a:solidFill>
                  <a:schemeClr val="bg1"/>
                </a:solidFill>
              </a:rPr>
              <a:t>custom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parameters</a:t>
            </a:r>
            <a:r>
              <a:rPr lang="pl-PL" sz="3600" dirty="0">
                <a:solidFill>
                  <a:schemeClr val="bg1"/>
                </a:solidFill>
              </a:rPr>
              <a:t> for the </a:t>
            </a:r>
            <a:r>
              <a:rPr lang="pl-PL" sz="3600" dirty="0" err="1">
                <a:solidFill>
                  <a:schemeClr val="bg1"/>
                </a:solidFill>
              </a:rPr>
              <a:t>cluster</a:t>
            </a:r>
            <a:r>
              <a:rPr lang="pl-PL" sz="3600" dirty="0">
                <a:solidFill>
                  <a:schemeClr val="bg1"/>
                </a:solidFill>
              </a:rPr>
              <a:t> admin to </a:t>
            </a:r>
            <a:r>
              <a:rPr lang="pl-PL" sz="3600" dirty="0" err="1">
                <a:solidFill>
                  <a:schemeClr val="bg1"/>
                </a:solidFill>
              </a:rPr>
              <a:t>use</a:t>
            </a:r>
            <a:r>
              <a:rPr lang="pl-PL" sz="3600" dirty="0">
                <a:solidFill>
                  <a:schemeClr val="bg1"/>
                </a:solidFill>
              </a:rPr>
              <a:t>.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410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975260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Collection of </a:t>
            </a:r>
            <a:r>
              <a:rPr lang="pl-PL" sz="2800" dirty="0" err="1">
                <a:solidFill>
                  <a:schemeClr val="bg1"/>
                </a:solidFill>
              </a:rPr>
              <a:t>PersistentVolumes</a:t>
            </a:r>
            <a:r>
              <a:rPr lang="pl-PL" sz="2800" dirty="0">
                <a:solidFill>
                  <a:schemeClr val="bg1"/>
                </a:solidFill>
              </a:rPr>
              <a:t> with the same </a:t>
            </a:r>
            <a:r>
              <a:rPr lang="pl-PL" sz="2800" dirty="0" err="1">
                <a:solidFill>
                  <a:schemeClr val="bg1"/>
                </a:solidFill>
              </a:rPr>
              <a:t>characteristics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Usually</a:t>
            </a:r>
            <a:r>
              <a:rPr lang="pl-PL" sz="2800" dirty="0">
                <a:solidFill>
                  <a:schemeClr val="bg1"/>
                </a:solidFill>
              </a:rPr>
              <a:t> admin </a:t>
            </a:r>
            <a:r>
              <a:rPr lang="pl-PL" sz="2800" dirty="0" err="1">
                <a:solidFill>
                  <a:schemeClr val="bg1"/>
                </a:solidFill>
              </a:rPr>
              <a:t>territory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Global, not </a:t>
            </a:r>
            <a:r>
              <a:rPr lang="pl-PL" sz="2800" dirty="0" err="1">
                <a:solidFill>
                  <a:schemeClr val="bg1"/>
                </a:solidFill>
              </a:rPr>
              <a:t>namespaced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52545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322565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Who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dynamically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volumes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hardcoded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volume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plugin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external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Name</a:t>
            </a:r>
            <a:r>
              <a:rPr lang="pl-PL" sz="2800" dirty="0">
                <a:solidFill>
                  <a:schemeClr val="bg1"/>
                </a:solidFill>
              </a:rPr>
              <a:t> of CSI driver.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27532" y="2840895"/>
            <a:ext cx="8817864" cy="322930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18345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B7B83-8A16-8440-AD99-2FAD403D0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10" b="98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Build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394442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61491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Parameters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dynamic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provisioning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Depend</a:t>
            </a:r>
            <a:r>
              <a:rPr lang="pl-PL" sz="2800" dirty="0">
                <a:solidFill>
                  <a:schemeClr val="bg1"/>
                </a:solidFill>
              </a:rPr>
              <a:t> on the </a:t>
            </a:r>
            <a:r>
              <a:rPr lang="pl-PL" sz="2800" dirty="0" err="1">
                <a:solidFill>
                  <a:schemeClr val="bg1"/>
                </a:solidFill>
              </a:rPr>
              <a:t>provisioner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691286"/>
            <a:ext cx="8817864" cy="860771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27475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StorageClass</a:t>
            </a:r>
            <a:endParaRPr lang="pl-PL" dirty="0">
              <a:solidFill>
                <a:schemeClr val="bg1"/>
              </a:solidFill>
              <a:latin typeface="Calibri Light" panose="020F0302020204030204" pitchFamily="34" charset="0"/>
              <a:ea typeface="Roboto Medium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BF3132-214B-5347-9F95-B944A43CB5EF}"/>
              </a:ext>
            </a:extLst>
          </p:cNvPr>
          <p:cNvSpPr txBox="1"/>
          <p:nvPr/>
        </p:nvSpPr>
        <p:spPr>
          <a:xfrm>
            <a:off x="838200" y="1689736"/>
            <a:ext cx="8817864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gce-pd</a:t>
            </a:r>
            <a:endParaRPr lang="pl-PL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annotations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storageclass.kubernetes.io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is-default-class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-standard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zone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us-east1-d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602492-74FE-8144-877A-AA9F061BF276}"/>
              </a:ext>
            </a:extLst>
          </p:cNvPr>
          <p:cNvSpPr txBox="1"/>
          <p:nvPr/>
        </p:nvSpPr>
        <p:spPr>
          <a:xfrm>
            <a:off x="838200" y="4622070"/>
            <a:ext cx="85135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One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in the </a:t>
            </a:r>
            <a:r>
              <a:rPr lang="pl-PL" sz="2800" dirty="0" err="1">
                <a:solidFill>
                  <a:schemeClr val="bg1"/>
                </a:solidFill>
              </a:rPr>
              <a:t>cluster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.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PVC </a:t>
            </a:r>
            <a:r>
              <a:rPr lang="pl-PL" sz="2800" dirty="0" err="1">
                <a:solidFill>
                  <a:schemeClr val="bg1"/>
                </a:solidFill>
              </a:rPr>
              <a:t>without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StorageClass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gets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default</a:t>
            </a:r>
            <a:r>
              <a:rPr lang="pl-PL" sz="2800" dirty="0">
                <a:solidFill>
                  <a:schemeClr val="bg1"/>
                </a:solidFill>
              </a:rPr>
              <a:t> one.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D5C677-F2F8-624C-BD4C-C3E2375DA074}"/>
              </a:ext>
            </a:extLst>
          </p:cNvPr>
          <p:cNvSpPr/>
          <p:nvPr/>
        </p:nvSpPr>
        <p:spPr>
          <a:xfrm>
            <a:off x="838200" y="3120897"/>
            <a:ext cx="8817864" cy="573279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776608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Dynamic Provisioning Step by Step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662014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mysql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1679E5-10B7-DD40-B5A5-2AFBE006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5663B-770D-584D-A2D5-0C232ED1B26B}"/>
              </a:ext>
            </a:extLst>
          </p:cNvPr>
          <p:cNvSpPr txBox="1"/>
          <p:nvPr/>
        </p:nvSpPr>
        <p:spPr>
          <a:xfrm>
            <a:off x="838200" y="1689736"/>
            <a:ext cx="6309360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56A4F0-2C66-064D-ABE7-68350796863E}"/>
              </a:ext>
            </a:extLst>
          </p:cNvPr>
          <p:cNvSpPr txBox="1"/>
          <p:nvPr/>
        </p:nvSpPr>
        <p:spPr>
          <a:xfrm>
            <a:off x="7147560" y="5850235"/>
            <a:ext cx="47291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touch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Yaml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816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>
            <a:normAutofit/>
          </a:bodyPr>
          <a:lstStyle/>
          <a:p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PVC </a:t>
            </a:r>
            <a:r>
              <a:rPr lang="pl-PL" sz="4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yaml</a:t>
            </a:r>
            <a:endParaRPr lang="pl-PL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210944"/>
            <a:ext cx="5239512" cy="347787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PersistentVolumeClaim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endParaRPr lang="pl-PL" sz="2000" dirty="0">
              <a:solidFill>
                <a:srgbClr val="CE9178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 </a:t>
            </a: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FD1D55-87A7-7F42-897B-8705D602DDE1}"/>
              </a:ext>
            </a:extLst>
          </p:cNvPr>
          <p:cNvSpPr txBox="1"/>
          <p:nvPr/>
        </p:nvSpPr>
        <p:spPr>
          <a:xfrm>
            <a:off x="6304412" y="5204062"/>
            <a:ext cx="5011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4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storageClassName</a:t>
            </a:r>
            <a:endParaRPr lang="pl-PL" sz="24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E82B6-47CF-A745-B710-D1D8555E6200}"/>
              </a:ext>
            </a:extLst>
          </p:cNvPr>
          <p:cNvSpPr/>
          <p:nvPr/>
        </p:nvSpPr>
        <p:spPr>
          <a:xfrm>
            <a:off x="856489" y="5227154"/>
            <a:ext cx="5239512" cy="461665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5489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1361151"/>
            <a:ext cx="11777471" cy="1015663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452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07264" y="2179042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60828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3214664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1365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Dynamic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Provisioning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- step by step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207264" y="1403421"/>
            <a:ext cx="11777472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storage_class.yaml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storageclass</a:t>
            </a:r>
            <a:r>
              <a:rPr lang="pl-PL" sz="2000" dirty="0">
                <a:solidFill>
                  <a:srgbClr val="00B050"/>
                </a:solidFill>
              </a:rPr>
              <a:t> „</a:t>
            </a:r>
            <a:r>
              <a:rPr lang="pl-PL" sz="2000" dirty="0" err="1">
                <a:solidFill>
                  <a:srgbClr val="00B050"/>
                </a:solidFill>
              </a:rPr>
              <a:t>slow</a:t>
            </a:r>
            <a:r>
              <a:rPr lang="pl-PL" sz="2000" dirty="0">
                <a:solidFill>
                  <a:srgbClr val="00B050"/>
                </a:solidFill>
              </a:rPr>
              <a:t>”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</a:t>
            </a:r>
            <a:r>
              <a:rPr lang="pl-PL" sz="2000" dirty="0">
                <a:solidFill>
                  <a:srgbClr val="00B050"/>
                </a:solidFill>
              </a:rPr>
              <a:t> -f </a:t>
            </a:r>
            <a:r>
              <a:rPr lang="pl-PL" sz="2000" dirty="0" err="1">
                <a:solidFill>
                  <a:srgbClr val="00B050"/>
                </a:solidFill>
              </a:rPr>
              <a:t>pvc.yaml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persistentvolumeclaim</a:t>
            </a:r>
            <a:r>
              <a:rPr lang="pl-PL" sz="2000" dirty="0">
                <a:solidFill>
                  <a:srgbClr val="00B050"/>
                </a:solidFill>
              </a:rPr>
              <a:t>/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created</a:t>
            </a:r>
            <a:endParaRPr lang="pl-PL" sz="2000" dirty="0">
              <a:solidFill>
                <a:srgbClr val="00B050"/>
              </a:solidFill>
            </a:endParaRPr>
          </a:p>
          <a:p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pvc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STATUS           VOLUME       CAPACITY       ACCESSMODES              STORAGECLASS      AGE </a:t>
            </a:r>
          </a:p>
          <a:p>
            <a:r>
              <a:rPr lang="pl-PL" sz="2000" dirty="0">
                <a:solidFill>
                  <a:srgbClr val="00B050"/>
                </a:solidFill>
              </a:rPr>
              <a:t>my-</a:t>
            </a:r>
            <a:r>
              <a:rPr lang="pl-PL" sz="2000" dirty="0" err="1">
                <a:solidFill>
                  <a:srgbClr val="00B050"/>
                </a:solidFill>
              </a:rPr>
              <a:t>mysql</a:t>
            </a:r>
            <a:r>
              <a:rPr lang="pl-PL" sz="2000" dirty="0">
                <a:solidFill>
                  <a:srgbClr val="00B050"/>
                </a:solidFill>
              </a:rPr>
              <a:t>-</a:t>
            </a:r>
            <a:r>
              <a:rPr lang="pl-PL" sz="2000" dirty="0" err="1">
                <a:solidFill>
                  <a:srgbClr val="00B050"/>
                </a:solidFill>
              </a:rPr>
              <a:t>claim</a:t>
            </a:r>
            <a:r>
              <a:rPr lang="pl-PL" sz="2000" dirty="0">
                <a:solidFill>
                  <a:srgbClr val="00B050"/>
                </a:solidFill>
              </a:rPr>
              <a:t>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  pvc-6428      10Gi                RWO                                standard                  1m</a:t>
            </a:r>
          </a:p>
          <a:p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chemeClr val="accent2"/>
                </a:solidFill>
              </a:rPr>
              <a:t>$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kubectl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get</a:t>
            </a:r>
            <a:r>
              <a:rPr lang="pl-PL" sz="2000" dirty="0">
                <a:solidFill>
                  <a:srgbClr val="00B050"/>
                </a:solidFill>
              </a:rPr>
              <a:t> </a:t>
            </a:r>
            <a:r>
              <a:rPr lang="pl-PL" sz="2000" dirty="0" err="1">
                <a:solidFill>
                  <a:srgbClr val="00B050"/>
                </a:solidFill>
              </a:rPr>
              <a:t>pv</a:t>
            </a:r>
            <a:endParaRPr lang="pl-PL" sz="2000" dirty="0">
              <a:solidFill>
                <a:srgbClr val="00B050"/>
              </a:solidFill>
            </a:endParaRPr>
          </a:p>
          <a:p>
            <a:r>
              <a:rPr lang="pl-PL" sz="2000" dirty="0">
                <a:solidFill>
                  <a:srgbClr val="00B050"/>
                </a:solidFill>
              </a:rPr>
              <a:t>NAME                    CAPACITY       ACCESSMODES        STATUS          CLAIM                          REASON                 AGE </a:t>
            </a:r>
          </a:p>
          <a:p>
            <a:r>
              <a:rPr lang="pl-PL" sz="2000" dirty="0" err="1">
                <a:solidFill>
                  <a:srgbClr val="00B050"/>
                </a:solidFill>
              </a:rPr>
              <a:t>task-pv-volume</a:t>
            </a:r>
            <a:r>
              <a:rPr lang="pl-PL" sz="2000" dirty="0">
                <a:solidFill>
                  <a:srgbClr val="00B050"/>
                </a:solidFill>
              </a:rPr>
              <a:t>    10Gi                RWO                          </a:t>
            </a:r>
            <a:r>
              <a:rPr lang="pl-PL" sz="2000" dirty="0" err="1">
                <a:solidFill>
                  <a:srgbClr val="00B050"/>
                </a:solidFill>
              </a:rPr>
              <a:t>Bound</a:t>
            </a:r>
            <a:r>
              <a:rPr lang="pl-PL" sz="2000" dirty="0">
                <a:solidFill>
                  <a:srgbClr val="00B050"/>
                </a:solidFill>
              </a:rPr>
              <a:t>           </a:t>
            </a:r>
            <a:r>
              <a:rPr lang="pl-PL" sz="2000" dirty="0" err="1">
                <a:solidFill>
                  <a:srgbClr val="00B050"/>
                </a:solidFill>
              </a:rPr>
              <a:t>mysql-pv-claim</a:t>
            </a:r>
            <a:r>
              <a:rPr lang="pl-PL" sz="2000" dirty="0">
                <a:solidFill>
                  <a:srgbClr val="00B050"/>
                </a:solidFill>
              </a:rPr>
              <a:t>                                           1m</a:t>
            </a:r>
            <a:endParaRPr lang="pl-PL" sz="2000" dirty="0">
              <a:solidFill>
                <a:srgbClr val="00B050"/>
              </a:solidFill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E97D01-5526-334A-85AA-EABD98CAAF3D}"/>
              </a:ext>
            </a:extLst>
          </p:cNvPr>
          <p:cNvSpPr/>
          <p:nvPr/>
        </p:nvSpPr>
        <p:spPr>
          <a:xfrm>
            <a:off x="216408" y="4354695"/>
            <a:ext cx="11777471" cy="1099884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300695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488" y="364173"/>
            <a:ext cx="10497312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PV and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345DF3-4079-B045-AAF4-6E1498E3C7BD}"/>
              </a:ext>
            </a:extLst>
          </p:cNvPr>
          <p:cNvSpPr txBox="1"/>
          <p:nvPr/>
        </p:nvSpPr>
        <p:spPr>
          <a:xfrm>
            <a:off x="856488" y="2423618"/>
            <a:ext cx="10497312" cy="95410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chemeClr val="accent2"/>
                </a:solidFill>
              </a:rPr>
              <a:t>$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kubectl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delete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pvc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endParaRPr lang="pl-PL" sz="2800" dirty="0">
              <a:solidFill>
                <a:srgbClr val="00B050"/>
              </a:solidFill>
            </a:endParaRPr>
          </a:p>
          <a:p>
            <a:r>
              <a:rPr lang="pl-PL" sz="2800" dirty="0" err="1">
                <a:solidFill>
                  <a:srgbClr val="00B050"/>
                </a:solidFill>
              </a:rPr>
              <a:t>persistentvolumeclaim</a:t>
            </a:r>
            <a:r>
              <a:rPr lang="pl-PL" sz="2800" dirty="0">
                <a:solidFill>
                  <a:srgbClr val="00B050"/>
                </a:solidFill>
              </a:rPr>
              <a:t> „</a:t>
            </a:r>
            <a:r>
              <a:rPr lang="pl-PL" sz="2800" dirty="0" err="1">
                <a:solidFill>
                  <a:srgbClr val="00B050"/>
                </a:solidFill>
              </a:rPr>
              <a:t>mysql-pv-claim</a:t>
            </a:r>
            <a:r>
              <a:rPr lang="pl-PL" sz="2800" dirty="0">
                <a:solidFill>
                  <a:srgbClr val="00B050"/>
                </a:solidFill>
              </a:rPr>
              <a:t>” </a:t>
            </a:r>
            <a:r>
              <a:rPr lang="pl-PL" sz="2800" dirty="0" err="1">
                <a:solidFill>
                  <a:srgbClr val="00B050"/>
                </a:solidFill>
              </a:rPr>
              <a:t>deleted</a:t>
            </a:r>
            <a:endParaRPr lang="pl-PL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79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Users Service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REST API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Storage: MySQL</a:t>
            </a: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15789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persistentVolumeReclaimPolicy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Recycle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deprecated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):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from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removed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("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*").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Available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in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backend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dynamically-provisioned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Retain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bind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2"/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Admin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manually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prune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Released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can't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access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data!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PersistentVolume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Release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812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Stateful applications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4019FA-4E28-1B4F-B8A4-DFC5418D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92" r="1242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6339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Deployment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 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same PVC!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7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32276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04F14E4-E548-9441-9EFC-E398F7366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757839"/>
            <a:ext cx="9665183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24105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8919501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504"/>
            <a:ext cx="10515600" cy="831184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B0FE62-9BFB-5B43-A97E-CF3BEBB58046}"/>
              </a:ext>
            </a:extLst>
          </p:cNvPr>
          <p:cNvSpPr txBox="1"/>
          <p:nvPr/>
        </p:nvSpPr>
        <p:spPr>
          <a:xfrm>
            <a:off x="838199" y="6488668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2189A61-2F3E-0E4A-9195-7B62CF444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6893" y="967145"/>
            <a:ext cx="9695598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ED21B9-BD72-F146-B119-D4610113449B}"/>
              </a:ext>
            </a:extLst>
          </p:cNvPr>
          <p:cNvSpPr txBox="1"/>
          <p:nvPr/>
        </p:nvSpPr>
        <p:spPr>
          <a:xfrm>
            <a:off x="886877" y="5426522"/>
            <a:ext cx="96955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 err="1">
                <a:solidFill>
                  <a:schemeClr val="bg1"/>
                </a:solidFill>
              </a:rPr>
              <a:t>All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three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overwrite</a:t>
            </a:r>
            <a:r>
              <a:rPr lang="pl-PL" sz="2800" dirty="0">
                <a:solidFill>
                  <a:schemeClr val="bg1"/>
                </a:solidFill>
              </a:rPr>
              <a:t> data of </a:t>
            </a:r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!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l-PL" sz="2800" dirty="0">
                <a:solidFill>
                  <a:schemeClr val="bg1"/>
                </a:solidFill>
              </a:rPr>
              <a:t>Most </a:t>
            </a:r>
            <a:r>
              <a:rPr lang="pl-PL" sz="2800" dirty="0" err="1">
                <a:solidFill>
                  <a:schemeClr val="bg1"/>
                </a:solidFill>
              </a:rPr>
              <a:t>applications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crash</a:t>
            </a:r>
            <a:r>
              <a:rPr lang="pl-PL" sz="2800" dirty="0">
                <a:solidFill>
                  <a:schemeClr val="bg1"/>
                </a:solidFill>
              </a:rPr>
              <a:t> / </a:t>
            </a:r>
            <a:r>
              <a:rPr lang="pl-PL" sz="2800" dirty="0" err="1">
                <a:solidFill>
                  <a:schemeClr val="bg1"/>
                </a:solidFill>
              </a:rPr>
              <a:t>refuse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work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57229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X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 single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lvl="1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own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PVC(s) from a PVC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template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automatically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one.</a:t>
            </a:r>
          </a:p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stable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identity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Scalable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up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&amp; down.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837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357C9F-1ADC-4B44-83F4-D5D6A5FCCF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020" y="1353566"/>
            <a:ext cx="8747720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6D733B-81A0-094B-B743-EEBC482C14B4}"/>
              </a:ext>
            </a:extLst>
          </p:cNvPr>
          <p:cNvSpPr txBox="1"/>
          <p:nvPr/>
        </p:nvSpPr>
        <p:spPr>
          <a:xfrm>
            <a:off x="887020" y="5751576"/>
            <a:ext cx="8826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The </a:t>
            </a:r>
            <a:r>
              <a:rPr lang="pl-PL" sz="2800" dirty="0" err="1">
                <a:solidFill>
                  <a:schemeClr val="bg1"/>
                </a:solidFill>
              </a:rPr>
              <a:t>pods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must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aware</a:t>
            </a:r>
            <a:r>
              <a:rPr lang="pl-PL" sz="2800" dirty="0">
                <a:solidFill>
                  <a:schemeClr val="bg1"/>
                </a:solidFill>
              </a:rPr>
              <a:t> of the </a:t>
            </a:r>
            <a:r>
              <a:rPr lang="pl-PL" sz="2800" dirty="0" err="1">
                <a:solidFill>
                  <a:schemeClr val="bg1"/>
                </a:solidFill>
              </a:rPr>
              <a:t>other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StatefulSet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members</a:t>
            </a:r>
            <a:r>
              <a:rPr lang="pl-PL" sz="2800" dirty="0">
                <a:solidFill>
                  <a:schemeClr val="bg1"/>
                </a:solidFill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DC9A29-20EC-FD4C-9ABC-5A84CF41A289}"/>
              </a:ext>
            </a:extLst>
          </p:cNvPr>
          <p:cNvSpPr txBox="1"/>
          <p:nvPr/>
        </p:nvSpPr>
        <p:spPr>
          <a:xfrm>
            <a:off x="838200" y="6338986"/>
            <a:ext cx="5751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 err="1">
                <a:solidFill>
                  <a:schemeClr val="bg1"/>
                </a:solidFill>
              </a:rPr>
              <a:t>Kubernetes</a:t>
            </a:r>
            <a:r>
              <a:rPr lang="pl-PL" sz="1400" dirty="0">
                <a:solidFill>
                  <a:schemeClr val="bg1"/>
                </a:solidFill>
              </a:rPr>
              <a:t> Storage 101 - Jan </a:t>
            </a:r>
            <a:r>
              <a:rPr lang="pl-PL" sz="1400" dirty="0" err="1">
                <a:solidFill>
                  <a:schemeClr val="bg1"/>
                </a:solidFill>
              </a:rPr>
              <a:t>Šafránek</a:t>
            </a:r>
            <a:r>
              <a:rPr lang="pl-PL" sz="1400" dirty="0">
                <a:solidFill>
                  <a:schemeClr val="bg1"/>
                </a:solidFill>
              </a:rPr>
              <a:t>, Red </a:t>
            </a:r>
            <a:r>
              <a:rPr lang="pl-PL" sz="1400" dirty="0" err="1">
                <a:solidFill>
                  <a:schemeClr val="bg1"/>
                </a:solidFill>
              </a:rPr>
              <a:t>Hat</a:t>
            </a:r>
            <a:r>
              <a:rPr lang="pl-PL" sz="1400" dirty="0">
                <a:solidFill>
                  <a:schemeClr val="bg1"/>
                </a:solidFill>
              </a:rPr>
              <a:t> &amp; David </a:t>
            </a:r>
            <a:r>
              <a:rPr lang="pl-PL" sz="1400" dirty="0" err="1">
                <a:solidFill>
                  <a:schemeClr val="bg1"/>
                </a:solidFill>
              </a:rPr>
              <a:t>Zhu</a:t>
            </a:r>
            <a:r>
              <a:rPr lang="pl-PL" sz="1400" dirty="0">
                <a:solidFill>
                  <a:schemeClr val="bg1"/>
                </a:solidFill>
              </a:rPr>
              <a:t>, Google</a:t>
            </a:r>
          </a:p>
        </p:txBody>
      </p:sp>
    </p:spTree>
    <p:extLst>
      <p:ext uri="{BB962C8B-B14F-4D97-AF65-F5344CB8AC3E}">
        <p14:creationId xmlns:p14="http://schemas.microsoft.com/office/powerpoint/2010/main" val="9101619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683" y="365125"/>
            <a:ext cx="10515600" cy="573026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StatefulSet</a:t>
            </a:r>
            <a:r>
              <a:rPr lang="pl-PL" dirty="0">
                <a:solidFill>
                  <a:schemeClr val="bg1"/>
                </a:solidFill>
                <a:latin typeface="Calibri Light" panose="020F0302020204030204" pitchFamily="34" charset="0"/>
                <a:ea typeface="Roboto Medium" panose="02000000000000000000" pitchFamily="2" charset="0"/>
                <a:cs typeface="Calibri Light" panose="020F0302020204030204" pitchFamily="34" charset="0"/>
              </a:rPr>
              <a:t> vs Deployment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C2CC1F-BE79-1644-B2CE-ABAF0268DAB5}"/>
              </a:ext>
            </a:extLst>
          </p:cNvPr>
          <p:cNvSpPr txBox="1"/>
          <p:nvPr/>
        </p:nvSpPr>
        <p:spPr>
          <a:xfrm>
            <a:off x="113805" y="1414562"/>
            <a:ext cx="5491348" cy="507831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Pod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MYSQL_ROOT_PASSWORD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password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volumes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persistentVolumeClaim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claimName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mysql-pv-claim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D6E4D6-BB76-2941-9739-E3CD2AB31C41}"/>
              </a:ext>
            </a:extLst>
          </p:cNvPr>
          <p:cNvSpPr txBox="1"/>
          <p:nvPr/>
        </p:nvSpPr>
        <p:spPr>
          <a:xfrm>
            <a:off x="6096000" y="223747"/>
            <a:ext cx="6048499" cy="655564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apps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/v1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StatefulSet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selector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matchLabels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serviceName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template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labels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app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image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mysql:5.6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volumeClaimTemplates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mysql-persistent-storage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accessModes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[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ReadWriteOnce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storageClassName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slow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resources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requests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storage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1Gi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3DD4A94-E988-E545-871A-F84D8EC31989}"/>
              </a:ext>
            </a:extLst>
          </p:cNvPr>
          <p:cNvSpPr/>
          <p:nvPr/>
        </p:nvSpPr>
        <p:spPr>
          <a:xfrm>
            <a:off x="6115992" y="4722831"/>
            <a:ext cx="5962203" cy="2056557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4129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43311"/>
          </a:xfrm>
        </p:spPr>
        <p:txBody>
          <a:bodyPr numCol="2">
            <a:normAutofit fontScale="40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Remote Storage</a:t>
            </a:r>
            <a:r>
              <a:rPr lang="pl-PL" sz="6200" dirty="0"/>
              <a:t> 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GCE </a:t>
            </a:r>
            <a:r>
              <a:rPr lang="pl-PL" sz="4000" dirty="0" err="1">
                <a:solidFill>
                  <a:schemeClr val="bg2"/>
                </a:solidFill>
              </a:rPr>
              <a:t>Persistent</a:t>
            </a:r>
            <a:r>
              <a:rPr lang="pl-PL" sz="4000" dirty="0">
                <a:solidFill>
                  <a:schemeClr val="bg2"/>
                </a:solidFill>
              </a:rPr>
              <a:t>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AWS </a:t>
            </a:r>
            <a:r>
              <a:rPr lang="pl-PL" sz="4000" dirty="0" err="1">
                <a:solidFill>
                  <a:schemeClr val="bg2"/>
                </a:solidFill>
              </a:rPr>
              <a:t>Elastic</a:t>
            </a:r>
            <a:r>
              <a:rPr lang="pl-PL" sz="4000" dirty="0">
                <a:solidFill>
                  <a:schemeClr val="bg2"/>
                </a:solidFill>
              </a:rPr>
              <a:t> Block </a:t>
            </a:r>
            <a:r>
              <a:rPr lang="pl-PL" sz="4000" dirty="0" err="1">
                <a:solidFill>
                  <a:schemeClr val="bg2"/>
                </a:solidFill>
              </a:rPr>
              <a:t>Store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File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Azure</a:t>
            </a:r>
            <a:r>
              <a:rPr lang="pl-PL" sz="4000" dirty="0">
                <a:solidFill>
                  <a:schemeClr val="bg2"/>
                </a:solidFill>
              </a:rPr>
              <a:t> Data Disk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Dell EMC </a:t>
            </a:r>
            <a:r>
              <a:rPr lang="pl-PL" sz="4000" dirty="0" err="1">
                <a:solidFill>
                  <a:schemeClr val="bg2"/>
                </a:solidFill>
              </a:rPr>
              <a:t>ScaleIO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iSCSI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Flocker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2"/>
                </a:solidFill>
              </a:rPr>
              <a:t>NFS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vSphere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GlusterFS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Ceph</a:t>
            </a:r>
            <a:r>
              <a:rPr lang="pl-PL" sz="4000" dirty="0">
                <a:solidFill>
                  <a:schemeClr val="bg2"/>
                </a:solidFill>
              </a:rPr>
              <a:t> File and RBD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Cinder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Quobyte</a:t>
            </a:r>
            <a:r>
              <a:rPr lang="pl-PL" sz="4000" dirty="0">
                <a:solidFill>
                  <a:schemeClr val="bg2"/>
                </a:solidFill>
              </a:rPr>
              <a:t> Volume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FibreChannel</a:t>
            </a:r>
            <a:endParaRPr lang="pl-PL" sz="40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2"/>
                </a:solidFill>
              </a:rPr>
              <a:t>VMware</a:t>
            </a:r>
            <a:r>
              <a:rPr lang="pl-PL" sz="4000" dirty="0">
                <a:solidFill>
                  <a:schemeClr val="bg2"/>
                </a:solidFill>
              </a:rPr>
              <a:t> </a:t>
            </a:r>
            <a:r>
              <a:rPr lang="pl-PL" sz="4000" dirty="0" err="1">
                <a:solidFill>
                  <a:schemeClr val="bg2"/>
                </a:solidFill>
              </a:rPr>
              <a:t>Photon</a:t>
            </a:r>
            <a:r>
              <a:rPr lang="pl-PL" sz="4000" dirty="0">
                <a:solidFill>
                  <a:schemeClr val="bg2"/>
                </a:solidFill>
              </a:rPr>
              <a:t> PD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Ephemeral</a:t>
            </a:r>
            <a:r>
              <a:rPr lang="pl-PL" sz="6200" dirty="0">
                <a:solidFill>
                  <a:schemeClr val="accent2"/>
                </a:solidFill>
              </a:rPr>
              <a:t> Storage</a:t>
            </a:r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EmptyDir</a:t>
            </a:r>
            <a:endParaRPr lang="pl-PL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Expose </a:t>
            </a:r>
            <a:r>
              <a:rPr lang="pl-PL" sz="4000" dirty="0" err="1">
                <a:solidFill>
                  <a:schemeClr val="bg1"/>
                </a:solidFill>
              </a:rPr>
              <a:t>Kubernetes</a:t>
            </a:r>
            <a:r>
              <a:rPr lang="pl-PL" sz="4000" dirty="0">
                <a:solidFill>
                  <a:schemeClr val="bg1"/>
                </a:solidFill>
              </a:rPr>
              <a:t> API</a:t>
            </a: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Secret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ConfigMap</a:t>
            </a:r>
            <a:endParaRPr lang="pl-PL" sz="36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600" dirty="0" err="1">
                <a:solidFill>
                  <a:schemeClr val="bg1"/>
                </a:solidFill>
              </a:rPr>
              <a:t>DownwardAPI</a:t>
            </a: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endParaRPr lang="en-US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 err="1">
                <a:solidFill>
                  <a:schemeClr val="accent2"/>
                </a:solidFill>
              </a:rPr>
              <a:t>Local</a:t>
            </a:r>
            <a:r>
              <a:rPr lang="pl-PL" sz="6200" dirty="0">
                <a:solidFill>
                  <a:schemeClr val="accent2"/>
                </a:solidFill>
              </a:rPr>
              <a:t> </a:t>
            </a:r>
            <a:r>
              <a:rPr lang="pl-PL" sz="6200" dirty="0" err="1">
                <a:solidFill>
                  <a:schemeClr val="accent2"/>
                </a:solidFill>
              </a:rPr>
              <a:t>Persistent</a:t>
            </a:r>
            <a:r>
              <a:rPr lang="pl-PL" sz="6200" dirty="0">
                <a:solidFill>
                  <a:schemeClr val="accent2"/>
                </a:solidFill>
              </a:rPr>
              <a:t> Volume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/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Out-of-</a:t>
            </a:r>
            <a:r>
              <a:rPr lang="pl-PL" sz="6200" dirty="0" err="1">
                <a:solidFill>
                  <a:schemeClr val="accent2"/>
                </a:solidFill>
              </a:rPr>
              <a:t>Tree</a:t>
            </a:r>
            <a:endParaRPr lang="pl-PL" sz="6200" dirty="0"/>
          </a:p>
          <a:p>
            <a:pPr>
              <a:buClr>
                <a:schemeClr val="accent1"/>
              </a:buClr>
            </a:pPr>
            <a:r>
              <a:rPr lang="pl-PL" sz="4000" dirty="0" err="1">
                <a:solidFill>
                  <a:schemeClr val="bg1"/>
                </a:solidFill>
              </a:rPr>
              <a:t>Flex</a:t>
            </a:r>
            <a:r>
              <a:rPr lang="pl-PL" sz="4000" dirty="0">
                <a:solidFill>
                  <a:schemeClr val="bg1"/>
                </a:solidFill>
              </a:rPr>
              <a:t> (</a:t>
            </a:r>
            <a:r>
              <a:rPr lang="pl-PL" sz="4000" dirty="0" err="1">
                <a:solidFill>
                  <a:schemeClr val="bg1"/>
                </a:solidFill>
              </a:rPr>
              <a:t>exec</a:t>
            </a:r>
            <a:r>
              <a:rPr lang="pl-PL" sz="4000" dirty="0">
                <a:solidFill>
                  <a:schemeClr val="bg1"/>
                </a:solidFill>
              </a:rPr>
              <a:t> a </a:t>
            </a:r>
            <a:r>
              <a:rPr lang="pl-PL" sz="4000" dirty="0" err="1">
                <a:solidFill>
                  <a:schemeClr val="bg1"/>
                </a:solidFill>
              </a:rPr>
              <a:t>binary</a:t>
            </a:r>
            <a:r>
              <a:rPr lang="pl-PL" sz="4000" dirty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accent1"/>
              </a:buClr>
            </a:pPr>
            <a:r>
              <a:rPr lang="pl-PL" sz="4000" dirty="0">
                <a:solidFill>
                  <a:schemeClr val="bg1"/>
                </a:solidFill>
              </a:rPr>
              <a:t>CSI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4000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pl-PL" sz="6200" dirty="0">
                <a:solidFill>
                  <a:schemeClr val="accent2"/>
                </a:solidFill>
              </a:rPr>
              <a:t>Host </a:t>
            </a:r>
            <a:r>
              <a:rPr lang="pl-PL" sz="6200" dirty="0" err="1">
                <a:solidFill>
                  <a:schemeClr val="accent2"/>
                </a:solidFill>
              </a:rPr>
              <a:t>path</a:t>
            </a:r>
            <a:endParaRPr lang="pl-PL" sz="6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Plugins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DE77C0-D108-784D-8EBD-234B43D790DF}"/>
              </a:ext>
            </a:extLst>
          </p:cNvPr>
          <p:cNvSpPr/>
          <p:nvPr/>
        </p:nvSpPr>
        <p:spPr>
          <a:xfrm>
            <a:off x="838200" y="1575870"/>
            <a:ext cx="4636325" cy="5058129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353CA-4C14-9B4B-A76C-0980AE848035}"/>
              </a:ext>
            </a:extLst>
          </p:cNvPr>
          <p:cNvSpPr/>
          <p:nvPr/>
        </p:nvSpPr>
        <p:spPr>
          <a:xfrm>
            <a:off x="5474525" y="1575871"/>
            <a:ext cx="5962203" cy="185313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541574-40AD-DA49-965B-6ED3D315F67C}"/>
              </a:ext>
            </a:extLst>
          </p:cNvPr>
          <p:cNvSpPr/>
          <p:nvPr/>
        </p:nvSpPr>
        <p:spPr>
          <a:xfrm>
            <a:off x="5474525" y="5282129"/>
            <a:ext cx="5962203" cy="135187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924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disks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Expose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file as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PersistentVolume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durability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Extra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systems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high performance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caching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data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gravity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Referenced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PV/”PVC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workload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portability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maintained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Local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Volumes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4282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1323638"/>
            <a:ext cx="10515599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@Entity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@Table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name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@Id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GeneratedValue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strategy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GenerationType.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IDENTITY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@Temporal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TemporalType.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TIMESTAMP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getFirstName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getSecondName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getBirthDate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6364A-B358-4BEE-B158-0734D2C93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8202" y="1570814"/>
            <a:ext cx="0" cy="3710227"/>
          </a:xfrm>
          <a:prstGeom prst="line">
            <a:avLst/>
          </a:prstGeom>
          <a:ln w="19050">
            <a:solidFill>
              <a:srgbClr val="FD91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04F5DF6-CB2C-9D48-8910-0047E8AA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1860" y="1123527"/>
            <a:ext cx="3308045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2918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=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Storage Interface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88B80D-F499-0948-B5F3-0EC5A13A7C4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Storage Interface (CSI)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initiative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unify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interface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Orchestrator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Systems (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Docker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swarm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foundry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Implementing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single CSI for 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vendor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guaranteed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97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84376D-9053-2745-A9A8-375E42BA33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382863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66AA83-19A4-6A4F-BF13-835B46687C3E}"/>
              </a:ext>
            </a:extLst>
          </p:cNvPr>
          <p:cNvSpPr txBox="1"/>
          <p:nvPr/>
        </p:nvSpPr>
        <p:spPr>
          <a:xfrm>
            <a:off x="1012571" y="6381549"/>
            <a:ext cx="10341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https://medium.com/google-cloud/understanding-the-container-storage-interface-csi-ddbeb966a3b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210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Before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CSI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problems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EA58C-2ED7-2C40-82B5-2D905F6F4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development </a:t>
            </a:r>
            <a:r>
              <a:rPr lang="pl-PL" dirty="0" err="1">
                <a:solidFill>
                  <a:schemeClr val="bg1"/>
                </a:solidFill>
              </a:rPr>
              <a:t>coupled</a:t>
            </a:r>
            <a:r>
              <a:rPr lang="pl-PL" dirty="0">
                <a:solidFill>
                  <a:schemeClr val="bg1"/>
                </a:solidFill>
              </a:rPr>
              <a:t> and dependent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releases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community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responsible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testing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Bugs in </a:t>
            </a:r>
            <a:r>
              <a:rPr lang="pl-PL" dirty="0" err="1">
                <a:solidFill>
                  <a:schemeClr val="bg1"/>
                </a:solidFill>
              </a:rPr>
              <a:t>volume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Volume </a:t>
            </a:r>
            <a:r>
              <a:rPr lang="pl-PL" dirty="0" err="1">
                <a:solidFill>
                  <a:schemeClr val="bg1"/>
                </a:solidFill>
              </a:rPr>
              <a:t>plugins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privileges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components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kubelet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kube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-manager).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developers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plugin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– open-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115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D56E56-84FF-1C49-BD3B-8A29120A4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4924" y="1463958"/>
            <a:ext cx="8722152" cy="490378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concept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CCD6CD-EB33-7141-8DAF-E3A1167E8921}"/>
              </a:ext>
            </a:extLst>
          </p:cNvPr>
          <p:cNvSpPr txBox="1"/>
          <p:nvPr/>
        </p:nvSpPr>
        <p:spPr>
          <a:xfrm>
            <a:off x="1734924" y="6492875"/>
            <a:ext cx="4181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CloudNativeCon EU 2018 CSI Jie Yu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3346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exmaple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A8F5A-216A-9A48-A27F-52750EDEE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25192E-5963-DF40-98FF-71B0AD2E46E2}"/>
              </a:ext>
            </a:extLst>
          </p:cNvPr>
          <p:cNvSpPr txBox="1"/>
          <p:nvPr/>
        </p:nvSpPr>
        <p:spPr>
          <a:xfrm>
            <a:off x="349718" y="2431633"/>
            <a:ext cx="11492564" cy="313932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StorageClass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storage.k8s.io/v1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fast-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storage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csi-driver.example.com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parameters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type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pd-ssd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mysecret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  csi.storage.k8s.io/</a:t>
            </a: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provisioner-secret-namespace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mynamespace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430E0CE-9C13-F34D-BA2D-6EADDF7EE223}"/>
              </a:ext>
            </a:extLst>
          </p:cNvPr>
          <p:cNvSpPr/>
          <p:nvPr/>
        </p:nvSpPr>
        <p:spPr>
          <a:xfrm>
            <a:off x="349717" y="2810578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46821E-1E11-3246-B3DF-1D34BD7F28F0}"/>
              </a:ext>
            </a:extLst>
          </p:cNvPr>
          <p:cNvSpPr/>
          <p:nvPr/>
        </p:nvSpPr>
        <p:spPr>
          <a:xfrm>
            <a:off x="349717" y="3803975"/>
            <a:ext cx="11492563" cy="394636"/>
          </a:xfrm>
          <a:prstGeom prst="rect">
            <a:avLst/>
          </a:prstGeom>
          <a:solidFill>
            <a:schemeClr val="accent1">
              <a:alpha val="3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6517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CSI – materials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A2BDD-2600-1C45-8FFF-1F4E0AFAD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Webpage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https://kubernetes-csi.github.io/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Specification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https://github.com/container-storage-interface/spec</a:t>
            </a:r>
            <a:r>
              <a:rPr lang="pl-PL" dirty="0">
                <a:solidFill>
                  <a:schemeClr val="accent4"/>
                </a:solidFill>
              </a:rPr>
              <a:t> 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Great </a:t>
            </a:r>
            <a:r>
              <a:rPr lang="pl-PL" dirty="0" err="1">
                <a:solidFill>
                  <a:schemeClr val="bg1"/>
                </a:solidFill>
              </a:rPr>
              <a:t>talks</a:t>
            </a:r>
            <a:r>
              <a:rPr lang="pl-PL" dirty="0">
                <a:solidFill>
                  <a:schemeClr val="bg1"/>
                </a:solidFill>
              </a:rPr>
              <a:t>: </a:t>
            </a:r>
            <a:endParaRPr lang="pl-PL" u="sng" dirty="0">
              <a:solidFill>
                <a:schemeClr val="bg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Interface: Present and Future - Jie Yu</a:t>
            </a:r>
          </a:p>
          <a:p>
            <a:pPr lvl="1">
              <a:buClr>
                <a:schemeClr val="accent1"/>
              </a:buClr>
            </a:pPr>
            <a:r>
              <a:rPr lang="pl-PL" u="sng" dirty="0">
                <a:solidFill>
                  <a:schemeClr val="accent4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Container Storage Interface for Kubernetes</a:t>
            </a:r>
          </a:p>
        </p:txBody>
      </p:sp>
    </p:spTree>
    <p:extLst>
      <p:ext uri="{BB962C8B-B14F-4D97-AF65-F5344CB8AC3E}">
        <p14:creationId xmlns:p14="http://schemas.microsoft.com/office/powerpoint/2010/main" val="3557345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AAB311-A3D6-114E-9487-3C4F5B3473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 features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70B20E3-8693-574C-9D11-AAEAED2A3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pl-PL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545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expansion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Offline.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Online (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alpha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).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Resize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 of PV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4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 of CSI.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PVC. </a:t>
            </a:r>
          </a:p>
          <a:p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PVC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provisioned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VolumeSnapshotContent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VolumeSnapshotClass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CRDs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intruduced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https://kubernetes.io/blog/2018/10/09/introducing-volume-snapshot-alpha-for-kubernetes/</a:t>
            </a:r>
            <a:endParaRPr lang="en-US" sz="28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 Light" panose="020F0302020204030204" pitchFamily="34" charset="0"/>
              </a:rPr>
              <a:t>Snapshots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7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04"/>
            <a:ext cx="10515600" cy="712904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 Controller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681037"/>
            <a:ext cx="10515599" cy="614475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RestController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</a:t>
            </a:r>
            <a:r>
              <a:rPr lang="en-US" sz="1900" dirty="0" err="1">
                <a:solidFill>
                  <a:srgbClr val="6A8759"/>
                </a:solidFill>
                <a:latin typeface="Corbel"/>
              </a:rPr>
              <a:t>api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UsersController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Autowired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List&lt;User&gt;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getAllUsers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.findAll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PostMapping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createUser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@Valid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RequestBody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user)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.save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(user)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"/users/{id}"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getUserById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PathVariable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value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Integer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        .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orElseThrow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(() -&gt;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new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ResourceNotFoundException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 err="1">
                <a:solidFill>
                  <a:srgbClr val="B389C5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423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2EF7841-D76F-534F-B402-5C929CFC4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11674"/>
            <a:ext cx="10905066" cy="463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0142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1: 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Applications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must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stateless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078DDA-FEF7-2F4D-B659-3DF4D68A8D22}"/>
              </a:ext>
            </a:extLst>
          </p:cNvPr>
          <p:cNvSpPr/>
          <p:nvPr/>
        </p:nvSpPr>
        <p:spPr>
          <a:xfrm>
            <a:off x="3048000" y="282883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5828A4C-212C-5341-B5E0-F28060324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96877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Unless persistent volume is used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Statistic shows that 40% of workloads are stateful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pPr>
              <a:buClr>
                <a:schemeClr val="accent1"/>
              </a:buClr>
            </a:pPr>
            <a:endParaRPr lang="pl-PL" u="sng" dirty="0">
              <a:solidFill>
                <a:schemeClr val="accent4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67174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hostPath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Local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Volumes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almost</a:t>
            </a:r>
            <a:r>
              <a:rPr lang="pl-PL" dirty="0">
                <a:solidFill>
                  <a:schemeClr val="bg1"/>
                </a:solidFill>
              </a:rPr>
              <a:t> as fast as </a:t>
            </a:r>
            <a:r>
              <a:rPr lang="pl-PL" dirty="0" err="1">
                <a:solidFill>
                  <a:schemeClr val="bg1"/>
                </a:solidFill>
              </a:rPr>
              <a:t>bare</a:t>
            </a:r>
            <a:r>
              <a:rPr lang="pl-PL" dirty="0">
                <a:solidFill>
                  <a:schemeClr val="bg1"/>
                </a:solidFill>
              </a:rPr>
              <a:t> metal</a:t>
            </a: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remote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Perf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test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Tools: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Sysbench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Pg_bench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Recommended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watch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Benchmarking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Native Storage - Josh </a:t>
            </a:r>
            <a:r>
              <a:rPr lang="pl-PL" dirty="0" err="1">
                <a:solidFill>
                  <a:schemeClr val="bg1"/>
                </a:solidFill>
              </a:rPr>
              <a:t>Berkus</a:t>
            </a:r>
            <a:r>
              <a:rPr lang="pl-PL" dirty="0">
                <a:solidFill>
                  <a:schemeClr val="bg1"/>
                </a:solidFill>
              </a:rPr>
              <a:t>, 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KubeCon</a:t>
            </a:r>
            <a:r>
              <a:rPr lang="pl-PL" dirty="0">
                <a:solidFill>
                  <a:schemeClr val="bg1"/>
                </a:solidFill>
              </a:rPr>
              <a:t> Europe 2019 - 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https://www.youtube.com/watch?v=4V-4yPSfN3U</a:t>
            </a:r>
            <a:endParaRPr lang="pl-PL" dirty="0">
              <a:solidFill>
                <a:schemeClr val="accent2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It’s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myth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/>
          </a:p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32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 have an options: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Persistent Local Volume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Host Path – don’t  use it unless you know what you are doing</a:t>
            </a: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on k8s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remote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storage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6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It’s myth</a:t>
            </a:r>
          </a:p>
          <a:p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But:</a:t>
            </a:r>
          </a:p>
          <a:p>
            <a:pPr marL="457200" lvl="1" indent="0" algn="ctr">
              <a:buNone/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1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 as a service </a:t>
            </a:r>
            <a:r>
              <a:rPr lang="en-US" sz="40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&gt;&gt;&gt;&gt;</a:t>
            </a:r>
            <a:r>
              <a:rPr lang="en-US" sz="4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DB in K8s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Myth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4: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Never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run DB on k8s</a:t>
            </a:r>
          </a:p>
        </p:txBody>
      </p:sp>
    </p:spTree>
    <p:extLst>
      <p:ext uri="{BB962C8B-B14F-4D97-AF65-F5344CB8AC3E}">
        <p14:creationId xmlns:p14="http://schemas.microsoft.com/office/powerpoint/2010/main" val="1404162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04"/>
            <a:ext cx="10515600" cy="712904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 Controller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681037"/>
            <a:ext cx="10515599" cy="614475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RestController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</a:t>
            </a:r>
            <a:r>
              <a:rPr lang="en-US" sz="1900" dirty="0" err="1">
                <a:solidFill>
                  <a:srgbClr val="6A8759"/>
                </a:solidFill>
                <a:latin typeface="Corbel"/>
              </a:rPr>
              <a:t>api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UsersController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Autowired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List&lt;User&gt;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getAllUsers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.findAll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PostMapping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createUser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@Valid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RequestBody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user)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.save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(user)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"/users/{id}"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getUserById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PathVariable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value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Integer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        .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orElseThrow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(() -&gt;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new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ResourceNotFoundException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 err="1">
                <a:solidFill>
                  <a:srgbClr val="B389C5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9198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3136</Words>
  <Application>Microsoft Macintosh PowerPoint</Application>
  <PresentationFormat>Widescreen</PresentationFormat>
  <Paragraphs>737</Paragraphs>
  <Slides>87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Calibri</vt:lpstr>
      <vt:lpstr>Calibri Light</vt:lpstr>
      <vt:lpstr>Corbel</vt:lpstr>
      <vt:lpstr>Menlo</vt:lpstr>
      <vt:lpstr>Roboto</vt:lpstr>
      <vt:lpstr>Roboto Medium</vt:lpstr>
      <vt:lpstr>Office Theme</vt:lpstr>
      <vt:lpstr>Java In Container</vt:lpstr>
      <vt:lpstr>whoami</vt:lpstr>
      <vt:lpstr>Agenda</vt:lpstr>
      <vt:lpstr>github.com/mateuszdyminski/java-in-container</vt:lpstr>
      <vt:lpstr>Let’s Build Application</vt:lpstr>
      <vt:lpstr>Users Application</vt:lpstr>
      <vt:lpstr>User</vt:lpstr>
      <vt:lpstr>Users Controller</vt:lpstr>
      <vt:lpstr>Users Controller</vt:lpstr>
      <vt:lpstr>Demo Users Service</vt:lpstr>
      <vt:lpstr>Let’s Dockerize Users App</vt:lpstr>
      <vt:lpstr>PowerPoint Presentation</vt:lpstr>
      <vt:lpstr>PowerPoint Presentation</vt:lpstr>
      <vt:lpstr>Our very first Dockerfile</vt:lpstr>
      <vt:lpstr>Let’s get ready for rumble!</vt:lpstr>
      <vt:lpstr>Signaling – Entrypoint</vt:lpstr>
      <vt:lpstr>Signaling – Script as Entrypoint</vt:lpstr>
      <vt:lpstr>Signaling part - summary</vt:lpstr>
      <vt:lpstr>Our Dockerfile v2</vt:lpstr>
      <vt:lpstr>PowerPoint Presentation</vt:lpstr>
      <vt:lpstr>Volume Plugin</vt:lpstr>
      <vt:lpstr>Kubernetes Storage - options </vt:lpstr>
      <vt:lpstr>Kubernetes Volumes Plugins</vt:lpstr>
      <vt:lpstr>Ephemeral Storage</vt:lpstr>
      <vt:lpstr>Ephemeral Storage - EmptyDir</vt:lpstr>
      <vt:lpstr>Ephemeral Storage</vt:lpstr>
      <vt:lpstr>Ephemeral Storage – ConfigMap</vt:lpstr>
      <vt:lpstr>Remote Storage</vt:lpstr>
      <vt:lpstr>Remote Storage – EBS example</vt:lpstr>
      <vt:lpstr>PowerPoint Presentation</vt:lpstr>
      <vt:lpstr>Persistent Volume  Persistent Volume Claim</vt:lpstr>
      <vt:lpstr>Persistent Volume  Persistent Volume Claim</vt:lpstr>
      <vt:lpstr>Pod mounts PersistentVolumeClaim into container(s)</vt:lpstr>
      <vt:lpstr>PersistentVolumeClaim = request for storage</vt:lpstr>
      <vt:lpstr>PersistentVolumeClaim (PVC) </vt:lpstr>
      <vt:lpstr>PersistentVolume</vt:lpstr>
      <vt:lpstr>PersistentVolume</vt:lpstr>
      <vt:lpstr>PersistentVolume</vt:lpstr>
      <vt:lpstr>PersistentVolume</vt:lpstr>
      <vt:lpstr>PersistentVolume</vt:lpstr>
      <vt:lpstr>PV and PVC step by step</vt:lpstr>
      <vt:lpstr>PV and PVC step by step</vt:lpstr>
      <vt:lpstr>PV and PVC step by step</vt:lpstr>
      <vt:lpstr>PV and PVC step by step</vt:lpstr>
      <vt:lpstr>PV and PVC step by step</vt:lpstr>
      <vt:lpstr>Dynamic provisioning</vt:lpstr>
      <vt:lpstr>Dynamic provisioning</vt:lpstr>
      <vt:lpstr>StorageClass</vt:lpstr>
      <vt:lpstr>StorageClass</vt:lpstr>
      <vt:lpstr>StorageClass</vt:lpstr>
      <vt:lpstr>StorageClass</vt:lpstr>
      <vt:lpstr>Dynamic Provisioning Step by Step</vt:lpstr>
      <vt:lpstr>Dynamic Provisioning – mysql yaml</vt:lpstr>
      <vt:lpstr>Dynamic Provisioning – PVC yaml</vt:lpstr>
      <vt:lpstr>Dynamic Provisioning - step by step</vt:lpstr>
      <vt:lpstr>Dynamic Provisioning - step by step</vt:lpstr>
      <vt:lpstr>Dynamic Provisioning - step by step</vt:lpstr>
      <vt:lpstr>Dynamic Provisioning - step by step</vt:lpstr>
      <vt:lpstr>PV and PVC release</vt:lpstr>
      <vt:lpstr>PersistentVolume – Release</vt:lpstr>
      <vt:lpstr>Stateful applications</vt:lpstr>
      <vt:lpstr>Deployment</vt:lpstr>
      <vt:lpstr>Deployment</vt:lpstr>
      <vt:lpstr>Deployment</vt:lpstr>
      <vt:lpstr>StatefulSet</vt:lpstr>
      <vt:lpstr>StatefulSet</vt:lpstr>
      <vt:lpstr>StatefulSet vs Deployment</vt:lpstr>
      <vt:lpstr>Kubernetes Volumes Plugins</vt:lpstr>
      <vt:lpstr>Local Volumes</vt:lpstr>
      <vt:lpstr>PowerPoint Presentation</vt:lpstr>
      <vt:lpstr>CSI = Container Storage Interface</vt:lpstr>
      <vt:lpstr>Before CSI</vt:lpstr>
      <vt:lpstr>Before CSI - problems</vt:lpstr>
      <vt:lpstr>CSI concept</vt:lpstr>
      <vt:lpstr>CSI exmaple</vt:lpstr>
      <vt:lpstr>CSI – materials</vt:lpstr>
      <vt:lpstr>Storage features</vt:lpstr>
      <vt:lpstr>Resize of PV</vt:lpstr>
      <vt:lpstr>Snapshots</vt:lpstr>
      <vt:lpstr>PowerPoint Presentation</vt:lpstr>
      <vt:lpstr>Myth 1: Applications in containers must be stateless</vt:lpstr>
      <vt:lpstr>Myth 2: Writes done by container apps are slow</vt:lpstr>
      <vt:lpstr>Myth 3: Storing data on k8s requires remote distributed storage</vt:lpstr>
      <vt:lpstr>Myth 4: Never run DB on k8s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In Container</dc:title>
  <dc:creator>Dyminski, Mateusz (Nokia - PL/Wroclaw)</dc:creator>
  <cp:lastModifiedBy>Dyminski, Mateusz (Nokia - PL/Wroclaw)</cp:lastModifiedBy>
  <cp:revision>4</cp:revision>
  <dcterms:created xsi:type="dcterms:W3CDTF">2019-10-13T10:24:45Z</dcterms:created>
  <dcterms:modified xsi:type="dcterms:W3CDTF">2019-10-14T08:34:54Z</dcterms:modified>
</cp:coreProperties>
</file>